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0" r:id="rId4"/>
  </p:sldIdLst>
  <p:sldSz cx="7559675" cy="10080625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0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2" d="100"/>
          <a:sy n="102" d="100"/>
        </p:scale>
        <p:origin x="4584" y="136"/>
      </p:cViewPr>
      <p:guideLst>
        <p:guide orient="horz" pos="3130"/>
        <p:guide pos="2381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24267D4-1E4B-3BCA-7624-04A78B1DF2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DF15320-2141-9FE0-601E-D0B9AE0D76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C07F0A2-BC94-372C-8A77-80D5F5CFCB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E4ACF00-ABB4-A609-05B0-F0468C98299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F7713F16-CE2B-40D9-BB99-8CFA651C53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32F9943-4DF1-7198-480F-3BAF2FE0655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3338" cy="3433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0B7D027-D5C1-888F-458C-6E633A5114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2813"/>
            <a:ext cx="4697412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>
            <a:extLst>
              <a:ext uri="{FF2B5EF4-FFF2-40B4-BE49-F238E27FC236}">
                <a16:creationId xmlns:a16="http://schemas.microsoft.com/office/drawing/2014/main" id="{F2094C3E-73AF-6DC2-977A-9526131AE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Notizenplatzhalter 2">
            <a:extLst>
              <a:ext uri="{FF2B5EF4-FFF2-40B4-BE49-F238E27FC236}">
                <a16:creationId xmlns:a16="http://schemas.microsoft.com/office/drawing/2014/main" id="{9AA7166D-4C47-12BD-4002-2CD693B88F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8487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026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8637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5021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7947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8323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5245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7497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03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098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777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3">
            <a:extLst>
              <a:ext uri="{FF2B5EF4-FFF2-40B4-BE49-F238E27FC236}">
                <a16:creationId xmlns:a16="http://schemas.microsoft.com/office/drawing/2014/main" id="{273B7D68-8AD2-1FDB-5BF6-8583C32D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658813"/>
            <a:ext cx="1890713" cy="58420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07F99EB3-7396-5379-1037-872170B1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622300"/>
            <a:ext cx="1898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Vorliegen einer ärztlichen Verordnung oder einer Rezepturanforderung des Patienten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A0F45555-196A-765F-E6E9-15C6EFF8B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16075"/>
            <a:ext cx="1919288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1 Prüfung auf Plausibilität und Anwendungsdauer durch den Apotheker</a:t>
            </a:r>
          </a:p>
        </p:txBody>
      </p:sp>
      <p:sp>
        <p:nvSpPr>
          <p:cNvPr id="3077" name="Freeform 7">
            <a:extLst>
              <a:ext uri="{FF2B5EF4-FFF2-40B4-BE49-F238E27FC236}">
                <a16:creationId xmlns:a16="http://schemas.microsoft.com/office/drawing/2014/main" id="{D35356E5-F63F-C897-5BDA-0D105B509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22638"/>
            <a:ext cx="1919288" cy="727075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84A921E6-3AA4-F86E-AE1C-7E3C8EB25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3467100"/>
            <a:ext cx="184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Rezeptur-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arzneimittel plausibel?</a:t>
            </a:r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id="{A8D7B2EB-8ECC-3C67-5EAE-623F0C6A7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3494088"/>
            <a:ext cx="1533525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Rücksprache mit dem Verordner/Patient</a:t>
            </a:r>
          </a:p>
        </p:txBody>
      </p:sp>
      <p:sp>
        <p:nvSpPr>
          <p:cNvPr id="3080" name="Text Box 10">
            <a:extLst>
              <a:ext uri="{FF2B5EF4-FFF2-40B4-BE49-F238E27FC236}">
                <a16:creationId xmlns:a16="http://schemas.microsoft.com/office/drawing/2014/main" id="{F5BB31FE-B04A-7094-1D92-0F341775E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6518275"/>
            <a:ext cx="1916112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Fertigstellungstermin festlegen</a:t>
            </a:r>
          </a:p>
        </p:txBody>
      </p:sp>
      <p:sp>
        <p:nvSpPr>
          <p:cNvPr id="3081" name="Freeform 24">
            <a:extLst>
              <a:ext uri="{FF2B5EF4-FFF2-40B4-BE49-F238E27FC236}">
                <a16:creationId xmlns:a16="http://schemas.microsoft.com/office/drawing/2014/main" id="{1041C6F2-395F-8062-5FAE-FF86C950B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622300"/>
            <a:ext cx="474662" cy="24526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Text Box 31">
            <a:extLst>
              <a:ext uri="{FF2B5EF4-FFF2-40B4-BE49-F238E27FC236}">
                <a16:creationId xmlns:a16="http://schemas.microsoft.com/office/drawing/2014/main" id="{6BE402F5-91E0-CD38-8FD1-18C2066F3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11188"/>
            <a:ext cx="3600450" cy="2516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1 Prüfung auf Plausibilität der Verordnung und Anwendungsdauer des Arzneimittels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Prüfung der Verordnung auf: 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Therapiekonzept des Arztes erkennbar?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Für den Patienten geeignet? (Alter, Geschlecht, Schwangerschaft, Allergien, bei Tierarzneimitteln Tierart)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Darreichungsform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Art der Anwendung, ggf. Angaben zur Anwendungsdauer, Behandlungszeitraum (Menge des verordneten Arzneimittels)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Geeignetes Abgabebehältnis; Applikation sinnvoll möglich; Dosierhilfsmittel erforderlich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Dosierung der Wirkstoffe unter Beachtung der Derivate, wie Salze, Ester, </a:t>
            </a:r>
            <a:r>
              <a:rPr lang="de-DE" altLang="de-DE" sz="700" dirty="0" err="1">
                <a:latin typeface="Arial" pitchFamily="34" charset="0"/>
              </a:rPr>
              <a:t>Solvate</a:t>
            </a:r>
            <a:r>
              <a:rPr lang="de-DE" altLang="de-DE" sz="700" dirty="0">
                <a:latin typeface="Arial" pitchFamily="34" charset="0"/>
              </a:rPr>
              <a:t> </a:t>
            </a:r>
            <a:r>
              <a:rPr lang="de-DE" altLang="de-DE" sz="700" dirty="0" err="1">
                <a:latin typeface="Arial" pitchFamily="34" charset="0"/>
              </a:rPr>
              <a:t>u.ä.</a:t>
            </a:r>
            <a:r>
              <a:rPr lang="de-DE" altLang="de-DE" sz="700" dirty="0">
                <a:latin typeface="Arial" pitchFamily="34" charset="0"/>
              </a:rPr>
              <a:t> (Wirkstoffverbindung im FAM beachten)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Therapeutisch sinnvolle Kombination mehrerer Wirkstoffe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Nutzen-Risiko-Abwägung (Bedenkliche Arzneimittel gem. § 5 AMG)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Art, Menge und Qualität der Ausgangsstoffe (valides Prüfzertifikat?)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Kompatibilität der Ausgangsstoffe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Qualität der Zubereitung, z. B. Homogenität, geeignete Partikelgröße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Physikalisch-chemische Stabilität der Zubereitung, z. B. geeignete </a:t>
            </a:r>
            <a:r>
              <a:rPr lang="de-DE" altLang="de-DE" sz="700" dirty="0" err="1">
                <a:latin typeface="Arial" pitchFamily="34" charset="0"/>
              </a:rPr>
              <a:t>rezeptierbare</a:t>
            </a:r>
            <a:r>
              <a:rPr lang="de-DE" altLang="de-DE" sz="700" dirty="0">
                <a:latin typeface="Arial" pitchFamily="34" charset="0"/>
              </a:rPr>
              <a:t> pH-Bereiche, geeignetes Primärbehältnis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 err="1">
                <a:latin typeface="Arial" pitchFamily="34" charset="0"/>
              </a:rPr>
              <a:t>Isotonisierung</a:t>
            </a:r>
            <a:r>
              <a:rPr lang="de-DE" altLang="de-DE" sz="700" dirty="0">
                <a:latin typeface="Arial" pitchFamily="34" charset="0"/>
              </a:rPr>
              <a:t>, </a:t>
            </a:r>
            <a:r>
              <a:rPr lang="de-DE" altLang="de-DE" sz="700" dirty="0" err="1">
                <a:latin typeface="Arial" pitchFamily="34" charset="0"/>
              </a:rPr>
              <a:t>Euhydrie</a:t>
            </a:r>
            <a:endParaRPr lang="de-DE" altLang="de-DE" sz="700" dirty="0">
              <a:latin typeface="Arial" pitchFamily="34" charset="0"/>
            </a:endParaRP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Mikrobiologische Qualität und  Stabilität (Sterilität, Konservierung)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Haltbarkeit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Gebrauchsanweisung und Anwendungshinweis für  den Patienten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Die Plausibilitätsprüfung ist vom Apotheker durchzuführen und zu unterschreiben.</a:t>
            </a:r>
          </a:p>
        </p:txBody>
      </p:sp>
      <p:sp>
        <p:nvSpPr>
          <p:cNvPr id="1035" name="Text Box 37">
            <a:extLst>
              <a:ext uri="{FF2B5EF4-FFF2-40B4-BE49-F238E27FC236}">
                <a16:creationId xmlns:a16="http://schemas.microsoft.com/office/drawing/2014/main" id="{D5CCE1B3-D6F9-6652-3038-C07AE7472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296025"/>
            <a:ext cx="3760787" cy="6746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Fertigstellungstermin festlegen unter Berücksichtigung: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Ausgangsstoffe und Primärpackmittel vorhanden und geprüft? Ggf. bestellen? Lieferzeitpunkt? Prüfaufwand?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Herstellungsaufwand?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Verfügbare Mitarbeiter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Informationen für den Herstellenden dokumentieren.</a:t>
            </a:r>
          </a:p>
        </p:txBody>
      </p:sp>
      <p:sp>
        <p:nvSpPr>
          <p:cNvPr id="3084" name="Freeform 40">
            <a:extLst>
              <a:ext uri="{FF2B5EF4-FFF2-40B4-BE49-F238E27FC236}">
                <a16:creationId xmlns:a16="http://schemas.microsoft.com/office/drawing/2014/main" id="{22B49D78-905B-D2AA-8AE7-C11222BE2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7005638"/>
            <a:ext cx="730250" cy="25209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7" name="Text Box 41">
            <a:extLst>
              <a:ext uri="{FF2B5EF4-FFF2-40B4-BE49-F238E27FC236}">
                <a16:creationId xmlns:a16="http://schemas.microsoft.com/office/drawing/2014/main" id="{1E523A66-6CF9-7535-95BC-0EE6CD2A0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7010400"/>
            <a:ext cx="3779838" cy="2516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3.2 Herstellungsanweisung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anose="020B0604020202020204" pitchFamily="34" charset="0"/>
              </a:rPr>
              <a:t>Festlegungen treffen zu: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Plausibilitätsprüfung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Ansatzgröße (ggf. Überschüssen und Produktionszuschlägen)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Ausgangsstoffen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Auswahl/Berechnung der erforderlichen Hilfsstoffe in Abhängigkeit von der Zubereitung</a:t>
            </a:r>
          </a:p>
          <a:p>
            <a:pPr marL="447675" lvl="1" indent="-1778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Konservierung (DAC-Anlage A)</a:t>
            </a:r>
          </a:p>
          <a:p>
            <a:pPr marL="447675" lvl="1" indent="-1778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 err="1">
                <a:latin typeface="Arial" panose="020B0604020202020204" pitchFamily="34" charset="0"/>
              </a:rPr>
              <a:t>Tonizität</a:t>
            </a:r>
            <a:r>
              <a:rPr lang="de-DE" altLang="de-DE" sz="700" dirty="0">
                <a:latin typeface="Arial" panose="020B0604020202020204" pitchFamily="34" charset="0"/>
              </a:rPr>
              <a:t> (DAC- Anlage B)</a:t>
            </a:r>
          </a:p>
          <a:p>
            <a:pPr marL="447675" lvl="1" indent="-1778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Ggf. </a:t>
            </a:r>
            <a:r>
              <a:rPr lang="de-DE" altLang="de-DE" sz="700" dirty="0" err="1">
                <a:latin typeface="Arial" panose="020B0604020202020204" pitchFamily="34" charset="0"/>
              </a:rPr>
              <a:t>Euhydrie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 marL="447675" lvl="1" indent="-1778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Ggf. Viskosität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Herstellungstechnik und Ausrüstungsgegenständen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Primären Verpackungsmaterialien und ggf. Applikationshilfen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Hygienemaßnahmen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Arbeitsschutzmaßnahmen bei Verwendung von Gefahrstoffen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Vorbereitung des Arbeitsplatzes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Darstellung des Rechenweges, falls erforderlich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Einzelnen Arbeitsschritten mit Sollwerten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 err="1">
                <a:latin typeface="Arial" pitchFamily="34" charset="0"/>
              </a:rPr>
              <a:t>Einwaagekorrektur</a:t>
            </a:r>
            <a:r>
              <a:rPr lang="de-DE" altLang="de-DE" sz="700" dirty="0">
                <a:latin typeface="Arial" pitchFamily="34" charset="0"/>
              </a:rPr>
              <a:t> bei Gehaltsabweichung des Wirkstoffes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Auswahl der geeigneten Waage, Wägetechnik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 err="1">
                <a:latin typeface="Arial" pitchFamily="34" charset="0"/>
              </a:rPr>
              <a:t>Inprozesskontrollen</a:t>
            </a:r>
            <a:r>
              <a:rPr lang="de-DE" altLang="de-DE" sz="700" dirty="0">
                <a:latin typeface="Arial" pitchFamily="34" charset="0"/>
              </a:rPr>
              <a:t> (Sollwerten, Geräteparameter)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 (ggf. Kopie des Etiketts)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Freigabeprüfung und Dokumentation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Rezepturarzneimittel möglichst nach standardisierten und anerkannten bzw. davon abgeleiteten Herstellungsvorschriften zubereiten.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Herstellungsanweisung ist vom zuständigen Apotheker zu unterschreiben.</a:t>
            </a:r>
          </a:p>
        </p:txBody>
      </p:sp>
      <p:sp>
        <p:nvSpPr>
          <p:cNvPr id="3086" name="Line 45">
            <a:extLst>
              <a:ext uri="{FF2B5EF4-FFF2-40B4-BE49-F238E27FC236}">
                <a16:creationId xmlns:a16="http://schemas.microsoft.com/office/drawing/2014/main" id="{F4F6D2E5-390B-E472-B1B8-3BD4C1FE2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7" name="Line 47">
            <a:extLst>
              <a:ext uri="{FF2B5EF4-FFF2-40B4-BE49-F238E27FC236}">
                <a16:creationId xmlns:a16="http://schemas.microsoft.com/office/drawing/2014/main" id="{F1DEF2AB-BB63-ABF3-7DE8-5E5D4DDDF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8" name="Text Box 53">
            <a:extLst>
              <a:ext uri="{FF2B5EF4-FFF2-40B4-BE49-F238E27FC236}">
                <a16:creationId xmlns:a16="http://schemas.microsoft.com/office/drawing/2014/main" id="{95563B4B-0E84-F0FB-DDEA-22958375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3690938"/>
            <a:ext cx="7127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Bedenken/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Unklarheiten</a:t>
            </a:r>
          </a:p>
        </p:txBody>
      </p:sp>
      <p:sp>
        <p:nvSpPr>
          <p:cNvPr id="3089" name="Text Box 54">
            <a:extLst>
              <a:ext uri="{FF2B5EF4-FFF2-40B4-BE49-F238E27FC236}">
                <a16:creationId xmlns:a16="http://schemas.microsoft.com/office/drawing/2014/main" id="{50A33DD4-743F-FAF2-BE0F-F5A843607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4718050"/>
            <a:ext cx="3619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cxnSp>
        <p:nvCxnSpPr>
          <p:cNvPr id="3090" name="Gerade Verbindung mit Pfeil 47">
            <a:extLst>
              <a:ext uri="{FF2B5EF4-FFF2-40B4-BE49-F238E27FC236}">
                <a16:creationId xmlns:a16="http://schemas.microsoft.com/office/drawing/2014/main" id="{A04EE329-DDF4-C32C-5929-247C3DA0DFA2}"/>
              </a:ext>
            </a:extLst>
          </p:cNvPr>
          <p:cNvCxnSpPr>
            <a:cxnSpLocks noChangeShapeType="1"/>
            <a:stCxn id="3075" idx="2"/>
            <a:endCxn id="3076" idx="0"/>
          </p:cNvCxnSpPr>
          <p:nvPr/>
        </p:nvCxnSpPr>
        <p:spPr bwMode="auto">
          <a:xfrm>
            <a:off x="1187450" y="1268413"/>
            <a:ext cx="1588" cy="3476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1" name="Gerade Verbindung mit Pfeil 55">
            <a:extLst>
              <a:ext uri="{FF2B5EF4-FFF2-40B4-BE49-F238E27FC236}">
                <a16:creationId xmlns:a16="http://schemas.microsoft.com/office/drawing/2014/main" id="{7331969B-2872-DCB0-71B5-72FB21CB8EE1}"/>
              </a:ext>
            </a:extLst>
          </p:cNvPr>
          <p:cNvCxnSpPr>
            <a:cxnSpLocks noChangeShapeType="1"/>
            <a:stCxn id="3076" idx="2"/>
          </p:cNvCxnSpPr>
          <p:nvPr/>
        </p:nvCxnSpPr>
        <p:spPr bwMode="auto">
          <a:xfrm>
            <a:off x="1189038" y="2124075"/>
            <a:ext cx="9525" cy="1231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Gerade Verbindung mit Pfeil 83">
            <a:extLst>
              <a:ext uri="{FF2B5EF4-FFF2-40B4-BE49-F238E27FC236}">
                <a16:creationId xmlns:a16="http://schemas.microsoft.com/office/drawing/2014/main" id="{208008F4-91FF-5053-A5F1-CA3D65C11F35}"/>
              </a:ext>
            </a:extLst>
          </p:cNvPr>
          <p:cNvCxnSpPr>
            <a:cxnSpLocks noChangeShapeType="1"/>
            <a:stCxn id="3080" idx="2"/>
            <a:endCxn id="3106" idx="0"/>
          </p:cNvCxnSpPr>
          <p:nvPr/>
        </p:nvCxnSpPr>
        <p:spPr bwMode="auto">
          <a:xfrm flipH="1">
            <a:off x="1192213" y="6748463"/>
            <a:ext cx="6350" cy="13319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Gerade Verbindung 100">
            <a:extLst>
              <a:ext uri="{FF2B5EF4-FFF2-40B4-BE49-F238E27FC236}">
                <a16:creationId xmlns:a16="http://schemas.microsoft.com/office/drawing/2014/main" id="{18AE06C2-44A2-4392-6540-5D059BD92AC6}"/>
              </a:ext>
            </a:extLst>
          </p:cNvPr>
          <p:cNvCxnSpPr>
            <a:cxnSpLocks noChangeShapeType="1"/>
            <a:stCxn id="3076" idx="3"/>
            <a:endCxn id="1034" idx="1"/>
          </p:cNvCxnSpPr>
          <p:nvPr/>
        </p:nvCxnSpPr>
        <p:spPr bwMode="auto">
          <a:xfrm flipV="1">
            <a:off x="2147888" y="1870075"/>
            <a:ext cx="1631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Gerade Verbindung 110">
            <a:extLst>
              <a:ext uri="{FF2B5EF4-FFF2-40B4-BE49-F238E27FC236}">
                <a16:creationId xmlns:a16="http://schemas.microsoft.com/office/drawing/2014/main" id="{0F27789B-E08C-4517-A8F3-E0732CB89765}"/>
              </a:ext>
            </a:extLst>
          </p:cNvPr>
          <p:cNvCxnSpPr>
            <a:cxnSpLocks noChangeShapeType="1"/>
            <a:stCxn id="3080" idx="3"/>
            <a:endCxn id="1035" idx="1"/>
          </p:cNvCxnSpPr>
          <p:nvPr/>
        </p:nvCxnSpPr>
        <p:spPr bwMode="auto">
          <a:xfrm flipV="1">
            <a:off x="2155825" y="6632575"/>
            <a:ext cx="16240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Gerade Verbindung 112">
            <a:extLst>
              <a:ext uri="{FF2B5EF4-FFF2-40B4-BE49-F238E27FC236}">
                <a16:creationId xmlns:a16="http://schemas.microsoft.com/office/drawing/2014/main" id="{E8DEBBEE-C2E7-8EB5-EBA7-F5B91601C664}"/>
              </a:ext>
            </a:extLst>
          </p:cNvPr>
          <p:cNvCxnSpPr>
            <a:cxnSpLocks noChangeShapeType="1"/>
            <a:stCxn id="3106" idx="3"/>
            <a:endCxn id="1037" idx="1"/>
          </p:cNvCxnSpPr>
          <p:nvPr/>
        </p:nvCxnSpPr>
        <p:spPr bwMode="auto">
          <a:xfrm>
            <a:off x="2146300" y="8264525"/>
            <a:ext cx="1657350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6" name="Freeform 68">
            <a:extLst>
              <a:ext uri="{FF2B5EF4-FFF2-40B4-BE49-F238E27FC236}">
                <a16:creationId xmlns:a16="http://schemas.microsoft.com/office/drawing/2014/main" id="{B4B7C405-1232-B3DF-7288-70930E193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2217738"/>
            <a:ext cx="2336800" cy="102235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097" name="Gerade Verbindung 125">
            <a:extLst>
              <a:ext uri="{FF2B5EF4-FFF2-40B4-BE49-F238E27FC236}">
                <a16:creationId xmlns:a16="http://schemas.microsoft.com/office/drawing/2014/main" id="{43E7428B-4D4A-F90C-F1DB-EEADCCE6952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584325" y="2122488"/>
            <a:ext cx="4763" cy="92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8" name="Text Box 37">
            <a:extLst>
              <a:ext uri="{FF2B5EF4-FFF2-40B4-BE49-F238E27FC236}">
                <a16:creationId xmlns:a16="http://schemas.microsoft.com/office/drawing/2014/main" id="{BF89545E-7247-0D2A-AE4B-0A30C6EAB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3494088"/>
            <a:ext cx="26479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Lösungsvorschläge unterbreiten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Kommunikationshilfen DAC/NRF (I.5)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Dokumentation</a:t>
            </a:r>
          </a:p>
        </p:txBody>
      </p:sp>
      <p:sp>
        <p:nvSpPr>
          <p:cNvPr id="3099" name="Freeform 40">
            <a:extLst>
              <a:ext uri="{FF2B5EF4-FFF2-40B4-BE49-F238E27FC236}">
                <a16:creationId xmlns:a16="http://schemas.microsoft.com/office/drawing/2014/main" id="{A139047B-0EE3-0840-4D93-51243E6B9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3492500"/>
            <a:ext cx="412750" cy="3825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00" name="Gerade Verbindung 131">
            <a:extLst>
              <a:ext uri="{FF2B5EF4-FFF2-40B4-BE49-F238E27FC236}">
                <a16:creationId xmlns:a16="http://schemas.microsoft.com/office/drawing/2014/main" id="{1F1E6B69-CFF4-6C94-221F-34F088C87B9B}"/>
              </a:ext>
            </a:extLst>
          </p:cNvPr>
          <p:cNvCxnSpPr>
            <a:cxnSpLocks noChangeShapeType="1"/>
            <a:stCxn id="3079" idx="3"/>
            <a:endCxn id="3098" idx="1"/>
          </p:cNvCxnSpPr>
          <p:nvPr/>
        </p:nvCxnSpPr>
        <p:spPr bwMode="auto">
          <a:xfrm>
            <a:off x="4146550" y="3679825"/>
            <a:ext cx="762000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1" name="Text Box 12">
            <a:extLst>
              <a:ext uri="{FF2B5EF4-FFF2-40B4-BE49-F238E27FC236}">
                <a16:creationId xmlns:a16="http://schemas.microsoft.com/office/drawing/2014/main" id="{E63860D0-5A97-B236-83B1-E096540D3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2214563"/>
            <a:ext cx="237331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Verweis auf Leitlinie zur Qualitätssicherung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- </a:t>
            </a:r>
            <a:r>
              <a:rPr lang="de-DE" altLang="de-DE" sz="900">
                <a:latin typeface="Arial" panose="020B0604020202020204" pitchFamily="34" charset="0"/>
              </a:rPr>
              <a:t>Herstellung und Prüfung der nicht zur parenteralen Anwendung bestimmten Rezeptur- und Defekturarzneimittel</a:t>
            </a:r>
          </a:p>
          <a:p>
            <a:pPr algn="ctr"/>
            <a:r>
              <a:rPr lang="de-DE" altLang="de-DE" sz="900">
                <a:latin typeface="Arial" panose="020B0604020202020204" pitchFamily="34" charset="0"/>
              </a:rPr>
              <a:t>- Risiken bei Arzneimitteln und Medizin-produkten – Maßnahmen in der Apotheke</a:t>
            </a:r>
          </a:p>
        </p:txBody>
      </p:sp>
      <p:sp>
        <p:nvSpPr>
          <p:cNvPr id="3102" name="Text Box 8">
            <a:extLst>
              <a:ext uri="{FF2B5EF4-FFF2-40B4-BE49-F238E27FC236}">
                <a16:creationId xmlns:a16="http://schemas.microsoft.com/office/drawing/2014/main" id="{4B5E1E8E-6C8D-5F52-58F9-F53D60CA8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140200"/>
            <a:ext cx="1512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Wurden die Änderungsvorschläge vom Arzt/Patienten akzeptiert?</a:t>
            </a:r>
          </a:p>
        </p:txBody>
      </p:sp>
      <p:sp>
        <p:nvSpPr>
          <p:cNvPr id="3103" name="Freeform 7">
            <a:extLst>
              <a:ext uri="{FF2B5EF4-FFF2-40B4-BE49-F238E27FC236}">
                <a16:creationId xmlns:a16="http://schemas.microsoft.com/office/drawing/2014/main" id="{EAA940A0-0185-69E1-6F60-9E4F19FF3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4100513"/>
            <a:ext cx="1550987" cy="766762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4" name="Rechteck 72">
            <a:extLst>
              <a:ext uri="{FF2B5EF4-FFF2-40B4-BE49-F238E27FC236}">
                <a16:creationId xmlns:a16="http://schemas.microsoft.com/office/drawing/2014/main" id="{537C50E5-9656-FCF5-ED9E-C007302E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822950"/>
            <a:ext cx="1963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Ablehnung der Herstellung und Dokumentation</a:t>
            </a:r>
          </a:p>
        </p:txBody>
      </p:sp>
      <p:sp>
        <p:nvSpPr>
          <p:cNvPr id="3105" name="Freeform 24">
            <a:extLst>
              <a:ext uri="{FF2B5EF4-FFF2-40B4-BE49-F238E27FC236}">
                <a16:creationId xmlns:a16="http://schemas.microsoft.com/office/drawing/2014/main" id="{7F49A4A4-B48D-84B9-5E41-9AA0EF241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6296025"/>
            <a:ext cx="511175" cy="6254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6" name="Text Box 11">
            <a:extLst>
              <a:ext uri="{FF2B5EF4-FFF2-40B4-BE49-F238E27FC236}">
                <a16:creationId xmlns:a16="http://schemas.microsoft.com/office/drawing/2014/main" id="{221C422A-91BD-454B-BEBA-0CD8DE764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8080375"/>
            <a:ext cx="1908175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3.2 Erstellung der Herstellungsanweisung</a:t>
            </a:r>
          </a:p>
        </p:txBody>
      </p:sp>
      <p:cxnSp>
        <p:nvCxnSpPr>
          <p:cNvPr id="3107" name="Gerade Verbindung mit Pfeil 78">
            <a:extLst>
              <a:ext uri="{FF2B5EF4-FFF2-40B4-BE49-F238E27FC236}">
                <a16:creationId xmlns:a16="http://schemas.microsoft.com/office/drawing/2014/main" id="{BCDDA9F9-5297-3F68-A5F0-6A52B727FABA}"/>
              </a:ext>
            </a:extLst>
          </p:cNvPr>
          <p:cNvCxnSpPr>
            <a:cxnSpLocks noChangeShapeType="1"/>
            <a:endCxn id="3079" idx="1"/>
          </p:cNvCxnSpPr>
          <p:nvPr/>
        </p:nvCxnSpPr>
        <p:spPr bwMode="auto">
          <a:xfrm flipV="1">
            <a:off x="2136775" y="3679825"/>
            <a:ext cx="476250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8" name="Freeform 68">
            <a:extLst>
              <a:ext uri="{FF2B5EF4-FFF2-40B4-BE49-F238E27FC236}">
                <a16:creationId xmlns:a16="http://schemas.microsoft.com/office/drawing/2014/main" id="{626244B3-0CF6-E026-FCCA-164717CF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88" y="8602663"/>
            <a:ext cx="2411412" cy="884237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9" name="Text Box 12">
            <a:extLst>
              <a:ext uri="{FF2B5EF4-FFF2-40B4-BE49-F238E27FC236}">
                <a16:creationId xmlns:a16="http://schemas.microsoft.com/office/drawing/2014/main" id="{B0C75D1A-DF31-DD7E-900D-EEAF3F607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8632825"/>
            <a:ext cx="25130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Verweis auf Leitlinien zur Qualitätssicherung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>
                <a:latin typeface="Arial" panose="020B0604020202020204" pitchFamily="34" charset="0"/>
              </a:rPr>
              <a:t>- Prüfung und Lagerung der Ausgangsstoffe</a:t>
            </a:r>
            <a:br>
              <a:rPr lang="de-DE" altLang="de-DE" sz="900">
                <a:latin typeface="Arial" panose="020B0604020202020204" pitchFamily="34" charset="0"/>
              </a:rPr>
            </a:br>
            <a:r>
              <a:rPr lang="de-DE" altLang="de-DE" sz="900">
                <a:latin typeface="Arial" panose="020B0604020202020204" pitchFamily="34" charset="0"/>
              </a:rPr>
              <a:t>- Prüfung und Lagerung der Primärpackmittel</a:t>
            </a:r>
          </a:p>
          <a:p>
            <a:pPr algn="ctr">
              <a:spcBef>
                <a:spcPct val="50000"/>
              </a:spcBef>
            </a:pPr>
            <a:r>
              <a:rPr lang="de-DE" altLang="de-DE" sz="900">
                <a:latin typeface="Arial" panose="020B0604020202020204" pitchFamily="34" charset="0"/>
              </a:rPr>
              <a:t>- Hygienemanagement</a:t>
            </a:r>
          </a:p>
        </p:txBody>
      </p:sp>
      <p:cxnSp>
        <p:nvCxnSpPr>
          <p:cNvPr id="3110" name="Gerade Verbindung mit Pfeil 47">
            <a:extLst>
              <a:ext uri="{FF2B5EF4-FFF2-40B4-BE49-F238E27FC236}">
                <a16:creationId xmlns:a16="http://schemas.microsoft.com/office/drawing/2014/main" id="{BE605AC0-2DA4-869F-40FC-2B56251A4928}"/>
              </a:ext>
            </a:extLst>
          </p:cNvPr>
          <p:cNvCxnSpPr>
            <a:cxnSpLocks noChangeShapeType="1"/>
            <a:stCxn id="3079" idx="2"/>
          </p:cNvCxnSpPr>
          <p:nvPr/>
        </p:nvCxnSpPr>
        <p:spPr bwMode="auto">
          <a:xfrm>
            <a:off x="3379788" y="3863975"/>
            <a:ext cx="4762" cy="236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1" name="Gerade Verbindung mit Pfeil 47">
            <a:extLst>
              <a:ext uri="{FF2B5EF4-FFF2-40B4-BE49-F238E27FC236}">
                <a16:creationId xmlns:a16="http://schemas.microsoft.com/office/drawing/2014/main" id="{B424FA0A-9023-713C-8353-BD2C62A987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11263" y="4100513"/>
            <a:ext cx="0" cy="24177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2" name="Gerade Verbindung mit Pfeil 78">
            <a:extLst>
              <a:ext uri="{FF2B5EF4-FFF2-40B4-BE49-F238E27FC236}">
                <a16:creationId xmlns:a16="http://schemas.microsoft.com/office/drawing/2014/main" id="{A9E043B3-70B0-2A75-8763-B10674B8F42E}"/>
              </a:ext>
            </a:extLst>
          </p:cNvPr>
          <p:cNvCxnSpPr>
            <a:cxnSpLocks noChangeShapeType="1"/>
            <a:stCxn id="3106" idx="2"/>
          </p:cNvCxnSpPr>
          <p:nvPr/>
        </p:nvCxnSpPr>
        <p:spPr bwMode="auto">
          <a:xfrm flipH="1">
            <a:off x="1187450" y="8448675"/>
            <a:ext cx="4763" cy="909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Gerade Verbindung 125">
            <a:extLst>
              <a:ext uri="{FF2B5EF4-FFF2-40B4-BE49-F238E27FC236}">
                <a16:creationId xmlns:a16="http://schemas.microsoft.com/office/drawing/2014/main" id="{C7EBE042-14F6-03B4-1569-356AA36A58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51050" y="8448675"/>
            <a:ext cx="0" cy="1539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Gerade Verbindung mit Pfeil 47">
            <a:extLst>
              <a:ext uri="{FF2B5EF4-FFF2-40B4-BE49-F238E27FC236}">
                <a16:creationId xmlns:a16="http://schemas.microsoft.com/office/drawing/2014/main" id="{A43830B8-DBAC-76EB-871A-400FEFE1313D}"/>
              </a:ext>
            </a:extLst>
          </p:cNvPr>
          <p:cNvCxnSpPr>
            <a:cxnSpLocks noChangeShapeType="1"/>
            <a:endCxn id="3104" idx="0"/>
          </p:cNvCxnSpPr>
          <p:nvPr/>
        </p:nvCxnSpPr>
        <p:spPr bwMode="auto">
          <a:xfrm>
            <a:off x="5888038" y="5541963"/>
            <a:ext cx="4762" cy="280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feld 29">
            <a:extLst>
              <a:ext uri="{FF2B5EF4-FFF2-40B4-BE49-F238E27FC236}">
                <a16:creationId xmlns:a16="http://schemas.microsoft.com/office/drawing/2014/main" id="{DC635BDF-4748-B0C7-3D5F-DEB89CEF6BC1}"/>
              </a:ext>
            </a:extLst>
          </p:cNvPr>
          <p:cNvSpPr txBox="1"/>
          <p:nvPr/>
        </p:nvSpPr>
        <p:spPr>
          <a:xfrm>
            <a:off x="438150" y="95250"/>
            <a:ext cx="6683375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Herstellung der Zubereitungen zur Anwendung am Auge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 der Revision</a:t>
            </a:r>
            <a:r>
              <a:rPr lang="de-DE" sz="800">
                <a:latin typeface="Arial" pitchFamily="34" charset="0"/>
                <a:cs typeface="Arial" pitchFamily="34" charset="0"/>
              </a:rPr>
              <a:t>: 23.11.2022</a:t>
            </a:r>
          </a:p>
          <a:p>
            <a:pPr algn="ctr">
              <a:defRPr/>
            </a:pP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Text Box 54">
            <a:extLst>
              <a:ext uri="{FF2B5EF4-FFF2-40B4-BE49-F238E27FC236}">
                <a16:creationId xmlns:a16="http://schemas.microsoft.com/office/drawing/2014/main" id="{B4A07AE8-00DB-B882-EB13-CF4057F8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4159250"/>
            <a:ext cx="11684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Mit Änderungen ist die Rezepturverordnung plausibel</a:t>
            </a:r>
          </a:p>
        </p:txBody>
      </p:sp>
      <p:sp>
        <p:nvSpPr>
          <p:cNvPr id="3117" name="Text Box 9">
            <a:extLst>
              <a:ext uri="{FF2B5EF4-FFF2-40B4-BE49-F238E27FC236}">
                <a16:creationId xmlns:a16="http://schemas.microsoft.com/office/drawing/2014/main" id="{97AB1334-C84E-FE8E-7E32-01AEE7A25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138" y="4275138"/>
            <a:ext cx="1965325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Verordner/Patient besteht auf Rezepturarzneimittel</a:t>
            </a:r>
          </a:p>
        </p:txBody>
      </p:sp>
      <p:cxnSp>
        <p:nvCxnSpPr>
          <p:cNvPr id="3118" name="Gerade Verbindung mit Pfeil 62">
            <a:extLst>
              <a:ext uri="{FF2B5EF4-FFF2-40B4-BE49-F238E27FC236}">
                <a16:creationId xmlns:a16="http://schemas.microsoft.com/office/drawing/2014/main" id="{ABF131D5-DFBC-00DB-3242-447709A34142}"/>
              </a:ext>
            </a:extLst>
          </p:cNvPr>
          <p:cNvCxnSpPr>
            <a:cxnSpLocks noChangeShapeType="1"/>
            <a:endCxn id="3117" idx="1"/>
          </p:cNvCxnSpPr>
          <p:nvPr/>
        </p:nvCxnSpPr>
        <p:spPr bwMode="auto">
          <a:xfrm flipV="1">
            <a:off x="4140200" y="4459288"/>
            <a:ext cx="769938" cy="47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9" name="Text Box 8">
            <a:extLst>
              <a:ext uri="{FF2B5EF4-FFF2-40B4-BE49-F238E27FC236}">
                <a16:creationId xmlns:a16="http://schemas.microsoft.com/office/drawing/2014/main" id="{5C539814-F61F-25B6-B34F-5CD22329D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4838700"/>
            <a:ext cx="1927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Rezepturarzneimittel bedenklich (§ 5 AMG) oder Qualität erheblich gemindert   (§ 8 AMG)?</a:t>
            </a:r>
          </a:p>
        </p:txBody>
      </p:sp>
      <p:sp>
        <p:nvSpPr>
          <p:cNvPr id="3120" name="Text Box 53">
            <a:extLst>
              <a:ext uri="{FF2B5EF4-FFF2-40B4-BE49-F238E27FC236}">
                <a16:creationId xmlns:a16="http://schemas.microsoft.com/office/drawing/2014/main" id="{9C41AB99-89E8-B20E-C9C7-AEC41FF80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4267200"/>
            <a:ext cx="7127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121" name="Freeform 7">
            <a:extLst>
              <a:ext uri="{FF2B5EF4-FFF2-40B4-BE49-F238E27FC236}">
                <a16:creationId xmlns:a16="http://schemas.microsoft.com/office/drawing/2014/main" id="{DC50DE86-F5E7-8141-A77C-1F342D80A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4778375"/>
            <a:ext cx="1963737" cy="76676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22" name="Freeform 68">
            <a:extLst>
              <a:ext uri="{FF2B5EF4-FFF2-40B4-BE49-F238E27FC236}">
                <a16:creationId xmlns:a16="http://schemas.microsoft.com/office/drawing/2014/main" id="{8D360E0A-D87C-D052-6D74-2CD7925A3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650" y="5832475"/>
            <a:ext cx="1927225" cy="35877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23" name="Text Box 54">
            <a:extLst>
              <a:ext uri="{FF2B5EF4-FFF2-40B4-BE49-F238E27FC236}">
                <a16:creationId xmlns:a16="http://schemas.microsoft.com/office/drawing/2014/main" id="{DD902DFF-5633-2855-03DF-C32AECD39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5491163"/>
            <a:ext cx="11684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Ja, Nutzen-Risiko-Abwägung verbietet die Herstellung</a:t>
            </a:r>
          </a:p>
        </p:txBody>
      </p:sp>
      <p:cxnSp>
        <p:nvCxnSpPr>
          <p:cNvPr id="3124" name="Gewinkelter Verbinder 36">
            <a:extLst>
              <a:ext uri="{FF2B5EF4-FFF2-40B4-BE49-F238E27FC236}">
                <a16:creationId xmlns:a16="http://schemas.microsoft.com/office/drawing/2014/main" id="{F74C5E4F-1FE1-50E6-C5CE-1E7359E54327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439863" y="5148263"/>
            <a:ext cx="3470275" cy="1363662"/>
          </a:xfrm>
          <a:prstGeom prst="bentConnector3">
            <a:avLst>
              <a:gd name="adj1" fmla="val 9994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5" name="Text Box 53">
            <a:extLst>
              <a:ext uri="{FF2B5EF4-FFF2-40B4-BE49-F238E27FC236}">
                <a16:creationId xmlns:a16="http://schemas.microsoft.com/office/drawing/2014/main" id="{A2487398-811F-E18A-56A5-4AC3C22E9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003800"/>
            <a:ext cx="7127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3126" name="Gewinkelter Verbinder 42">
            <a:extLst>
              <a:ext uri="{FF2B5EF4-FFF2-40B4-BE49-F238E27FC236}">
                <a16:creationId xmlns:a16="http://schemas.microsoft.com/office/drawing/2014/main" id="{4C1D4E4E-DBF0-5B27-4878-C071542CAC6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50913" y="4864100"/>
            <a:ext cx="2052637" cy="1255713"/>
          </a:xfrm>
          <a:prstGeom prst="bentConnector3">
            <a:avLst>
              <a:gd name="adj1" fmla="val 31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7" name="Text Box 54">
            <a:extLst>
              <a:ext uri="{FF2B5EF4-FFF2-40B4-BE49-F238E27FC236}">
                <a16:creationId xmlns:a16="http://schemas.microsoft.com/office/drawing/2014/main" id="{7AB5AF1D-83FB-CA22-0D9C-B1F6B8117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418638"/>
            <a:ext cx="3079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128" name="Flussdiagramm: Verbindungsstelle 176">
            <a:extLst>
              <a:ext uri="{FF2B5EF4-FFF2-40B4-BE49-F238E27FC236}">
                <a16:creationId xmlns:a16="http://schemas.microsoft.com/office/drawing/2014/main" id="{F9024ACF-7032-E93E-C710-17D219C64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9359900"/>
            <a:ext cx="360362" cy="360363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>
            <a:extLst>
              <a:ext uri="{FF2B5EF4-FFF2-40B4-BE49-F238E27FC236}">
                <a16:creationId xmlns:a16="http://schemas.microsoft.com/office/drawing/2014/main" id="{42AFCD41-CA67-BD48-F8FE-6256853DF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4964113"/>
            <a:ext cx="1943100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4/4.1 Herstellung des Rezepturarzneimittels und Herstellungsdokumentation</a:t>
            </a:r>
          </a:p>
        </p:txBody>
      </p:sp>
      <p:sp>
        <p:nvSpPr>
          <p:cNvPr id="4099" name="Text Box 10">
            <a:extLst>
              <a:ext uri="{FF2B5EF4-FFF2-40B4-BE49-F238E27FC236}">
                <a16:creationId xmlns:a16="http://schemas.microsoft.com/office/drawing/2014/main" id="{10A88794-3316-9CE9-5550-0A5CFBB89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7207250"/>
            <a:ext cx="1951037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des geeigneten Sterilisationsverfahrens</a:t>
            </a:r>
          </a:p>
        </p:txBody>
      </p:sp>
      <p:sp>
        <p:nvSpPr>
          <p:cNvPr id="4100" name="Text Box 37">
            <a:extLst>
              <a:ext uri="{FF2B5EF4-FFF2-40B4-BE49-F238E27FC236}">
                <a16:creationId xmlns:a16="http://schemas.microsoft.com/office/drawing/2014/main" id="{F8894737-5349-C450-A400-B97C35284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6911975"/>
            <a:ext cx="41052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2.1 Methoden zur Herstellung steriler Zubereitungen nach Ph. Eur.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Wässrige/Ölige Lösung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Filtration durch bakterienzurückhaltende Filter in das Endbehältnis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Wässrige Lösung/hydrophile Augengele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Dampfsterilisation durch Erhitzen im Autoklav im verschlossenen Endbehältnis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Ölige Lösung/halbfeste hydrophobe Zubereitung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Sterilisation durch trockene Hitze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Sonderfall: Glycerolische Augentropfen, wasserfrei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Sterilisation durch trockene Hitze</a:t>
            </a:r>
          </a:p>
        </p:txBody>
      </p:sp>
      <p:sp>
        <p:nvSpPr>
          <p:cNvPr id="4101" name="Line 45">
            <a:extLst>
              <a:ext uri="{FF2B5EF4-FFF2-40B4-BE49-F238E27FC236}">
                <a16:creationId xmlns:a16="http://schemas.microsoft.com/office/drawing/2014/main" id="{F7EE6D30-050F-D7F8-B935-492307334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2" name="Line 47">
            <a:extLst>
              <a:ext uri="{FF2B5EF4-FFF2-40B4-BE49-F238E27FC236}">
                <a16:creationId xmlns:a16="http://schemas.microsoft.com/office/drawing/2014/main" id="{0AB17DC8-245E-3462-FFC9-12A46FEC6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03" name="Gerade Verbindung mit Pfeil 55">
            <a:extLst>
              <a:ext uri="{FF2B5EF4-FFF2-40B4-BE49-F238E27FC236}">
                <a16:creationId xmlns:a16="http://schemas.microsoft.com/office/drawing/2014/main" id="{E6D51294-FC6E-1C29-7938-03EF2E5B7600}"/>
              </a:ext>
            </a:extLst>
          </p:cNvPr>
          <p:cNvCxnSpPr>
            <a:cxnSpLocks noChangeShapeType="1"/>
            <a:stCxn id="4112" idx="4"/>
            <a:endCxn id="4107" idx="0"/>
          </p:cNvCxnSpPr>
          <p:nvPr/>
        </p:nvCxnSpPr>
        <p:spPr bwMode="auto">
          <a:xfrm flipH="1">
            <a:off x="2130425" y="647700"/>
            <a:ext cx="0" cy="10715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Gerade Verbindung mit Pfeil 78">
            <a:extLst>
              <a:ext uri="{FF2B5EF4-FFF2-40B4-BE49-F238E27FC236}">
                <a16:creationId xmlns:a16="http://schemas.microsoft.com/office/drawing/2014/main" id="{6A52EA8C-24BA-EE43-AAC8-8D993BFBF268}"/>
              </a:ext>
            </a:extLst>
          </p:cNvPr>
          <p:cNvCxnSpPr>
            <a:cxnSpLocks noChangeShapeType="1"/>
            <a:stCxn id="4107" idx="2"/>
            <a:endCxn id="4098" idx="0"/>
          </p:cNvCxnSpPr>
          <p:nvPr/>
        </p:nvCxnSpPr>
        <p:spPr bwMode="auto">
          <a:xfrm>
            <a:off x="2130425" y="2089150"/>
            <a:ext cx="15875" cy="28749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Freeform 24">
            <a:extLst>
              <a:ext uri="{FF2B5EF4-FFF2-40B4-BE49-F238E27FC236}">
                <a16:creationId xmlns:a16="http://schemas.microsoft.com/office/drawing/2014/main" id="{3AF6A218-A0B4-1DF8-54D9-90B1CB5F2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6911975"/>
            <a:ext cx="506412" cy="9652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06" name="Gerade Verbindung 110">
            <a:extLst>
              <a:ext uri="{FF2B5EF4-FFF2-40B4-BE49-F238E27FC236}">
                <a16:creationId xmlns:a16="http://schemas.microsoft.com/office/drawing/2014/main" id="{10272C1D-1575-C21B-C220-1870B7AE58BC}"/>
              </a:ext>
            </a:extLst>
          </p:cNvPr>
          <p:cNvCxnSpPr>
            <a:cxnSpLocks noChangeShapeType="1"/>
            <a:stCxn id="4099" idx="3"/>
            <a:endCxn id="4100" idx="1"/>
          </p:cNvCxnSpPr>
          <p:nvPr/>
        </p:nvCxnSpPr>
        <p:spPr bwMode="auto">
          <a:xfrm>
            <a:off x="3117850" y="7392988"/>
            <a:ext cx="3365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Text Box 5">
            <a:extLst>
              <a:ext uri="{FF2B5EF4-FFF2-40B4-BE49-F238E27FC236}">
                <a16:creationId xmlns:a16="http://schemas.microsoft.com/office/drawing/2014/main" id="{C3B54A38-0AF6-2D54-5374-D9AD86B14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1719263"/>
            <a:ext cx="1925637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3.8 Vorbereitung des Arbeitsplatzes</a:t>
            </a:r>
          </a:p>
        </p:txBody>
      </p:sp>
      <p:sp>
        <p:nvSpPr>
          <p:cNvPr id="2069" name="Text Box 31">
            <a:extLst>
              <a:ext uri="{FF2B5EF4-FFF2-40B4-BE49-F238E27FC236}">
                <a16:creationId xmlns:a16="http://schemas.microsoft.com/office/drawing/2014/main" id="{C5D8156B-17DF-83CC-A27F-2D11183C3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158750"/>
            <a:ext cx="4102100" cy="3486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3.8 Vorbereitung des Arbeitsplatzes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Arbeitsplatz von nicht benötigten Materialien befreien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Hygienemaßnahmen entsprechend den Hygieneplänen durchführen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Wirk- und Hilfsstoffe, Geräte und Primärpackmittel am Arbeitsplatz bereitstellen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Geprüfte Ausgangsstoffe (§ 11 ApBetrO)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Konservierungsmittel-Stammlösungen nach NRF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Wasser für Injektionszwecke (</a:t>
            </a:r>
            <a:r>
              <a:rPr lang="de-DE" altLang="de-DE" sz="700" dirty="0" err="1">
                <a:latin typeface="Arial" pitchFamily="34" charset="0"/>
              </a:rPr>
              <a:t>Ph</a:t>
            </a:r>
            <a:r>
              <a:rPr lang="de-DE" altLang="de-DE" sz="700" dirty="0">
                <a:latin typeface="Arial" pitchFamily="34" charset="0"/>
              </a:rPr>
              <a:t>. Eur.)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Sterile bzw. </a:t>
            </a:r>
            <a:r>
              <a:rPr lang="de-DE" altLang="de-DE" sz="700" dirty="0" err="1">
                <a:latin typeface="Arial" pitchFamily="34" charset="0"/>
              </a:rPr>
              <a:t>keimarme</a:t>
            </a:r>
            <a:r>
              <a:rPr lang="de-DE" altLang="de-DE" sz="700" dirty="0">
                <a:latin typeface="Arial" pitchFamily="34" charset="0"/>
              </a:rPr>
              <a:t> Herstellungsgeräte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de-DE" altLang="de-DE" sz="700" dirty="0">
              <a:latin typeface="Arial" pitchFamily="34" charset="0"/>
            </a:endParaRP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Sterile Einweg-Hilfsmittel </a:t>
            </a:r>
            <a:r>
              <a:rPr lang="de-DE" altLang="de-DE" sz="700" dirty="0">
                <a:latin typeface="Arial" pitchFamily="34" charset="0"/>
              </a:rPr>
              <a:t>unter Beachtung des Sorptionsverhaltens und der Produktresistenz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Membranfiltrationsvorsätze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Spritzen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Kanülen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de-DE" altLang="de-DE" sz="700" dirty="0">
              <a:latin typeface="Arial" pitchFamily="34" charset="0"/>
            </a:endParaRP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Primärpackmittel </a:t>
            </a:r>
            <a:r>
              <a:rPr lang="de-DE" altLang="de-DE" sz="700" dirty="0">
                <a:latin typeface="Arial" pitchFamily="34" charset="0"/>
              </a:rPr>
              <a:t>– </a:t>
            </a:r>
            <a:r>
              <a:rPr lang="de-DE" altLang="de-DE" sz="700" dirty="0" err="1">
                <a:latin typeface="Arial" pitchFamily="34" charset="0"/>
              </a:rPr>
              <a:t>sterilverpackte</a:t>
            </a:r>
            <a:r>
              <a:rPr lang="de-DE" altLang="de-DE" sz="700" dirty="0">
                <a:latin typeface="Arial" pitchFamily="34" charset="0"/>
              </a:rPr>
              <a:t> oder sterilisierbare Behältnisse mit Sicherheits-</a:t>
            </a: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dirty="0" err="1">
                <a:latin typeface="Arial" pitchFamily="34" charset="0"/>
              </a:rPr>
              <a:t>verschluss</a:t>
            </a:r>
            <a:endParaRPr lang="de-DE" altLang="de-DE" sz="700" dirty="0">
              <a:latin typeface="Arial" pitchFamily="34" charset="0"/>
            </a:endParaRP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Augentropfenflaschen aus Braunglas oder Kunststoff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Augensalbentube aus Aluminium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Autoklavierbare </a:t>
            </a:r>
            <a:r>
              <a:rPr lang="de-DE" altLang="de-DE" sz="700" dirty="0" err="1">
                <a:latin typeface="Arial" pitchFamily="34" charset="0"/>
              </a:rPr>
              <a:t>Eindosisbehältnisse</a:t>
            </a:r>
            <a:r>
              <a:rPr lang="de-DE" altLang="de-DE" sz="700" dirty="0">
                <a:latin typeface="Arial" pitchFamily="34" charset="0"/>
              </a:rPr>
              <a:t> aus Kunststoff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Einmalspritzen mit Verschlusskonus</a:t>
            </a:r>
          </a:p>
          <a:p>
            <a:pPr marL="349250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Autoklavierbare Flaschen für Augenwässer</a:t>
            </a:r>
          </a:p>
          <a:p>
            <a:pPr marL="177800">
              <a:lnSpc>
                <a:spcPct val="90000"/>
              </a:lnSpc>
              <a:defRPr/>
            </a:pPr>
            <a:endParaRPr lang="de-DE" altLang="de-DE" sz="700" b="1" dirty="0">
              <a:latin typeface="Arial" pitchFamily="34" charset="0"/>
            </a:endParaRP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Arbeitsplatz/Geräte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vorzugsweise Arbeiten unter Laminar-Air-Flow-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Bedingungen (zwingend bei halbfesten Zubereitungen und</a:t>
            </a: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       </a:t>
            </a:r>
            <a:r>
              <a:rPr lang="de-DE" altLang="de-DE" sz="700" dirty="0" err="1">
                <a:latin typeface="Arial" panose="020B0604020202020204" pitchFamily="34" charset="0"/>
              </a:rPr>
              <a:t>unkonservierten</a:t>
            </a:r>
            <a:r>
              <a:rPr lang="de-DE" altLang="de-DE" sz="700" dirty="0">
                <a:latin typeface="Arial" panose="020B0604020202020204" pitchFamily="34" charset="0"/>
              </a:rPr>
              <a:t>, wässrigen Augentropfen u. Augenbädern)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LAF 15 min vor Herstellungsbeginn einschalten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Zubereitung im geschlossenen, staubarmen Raum </a:t>
            </a: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        (vor Zugluft geschützt)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Reinigung und Desinfektion des Arbeitsplatzes</a:t>
            </a:r>
          </a:p>
          <a:p>
            <a:pPr marL="361950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Reinigung und Desinfektion, ggf. Sterilisation der  produkt-</a:t>
            </a:r>
          </a:p>
          <a:p>
            <a:pPr marL="177800">
              <a:lnSpc>
                <a:spcPct val="90000"/>
              </a:lnSpc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       berührenden Materialien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Ggf. Arbeitsschutzmaßnahmen ergreifen entsprechend Betriebsanweisung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Herstellungsprotokoll bereitlegen</a:t>
            </a:r>
          </a:p>
        </p:txBody>
      </p:sp>
      <p:sp>
        <p:nvSpPr>
          <p:cNvPr id="4109" name="Freeform 24">
            <a:extLst>
              <a:ext uri="{FF2B5EF4-FFF2-40B4-BE49-F238E27FC236}">
                <a16:creationId xmlns:a16="http://schemas.microsoft.com/office/drawing/2014/main" id="{A0E33DCD-14E8-E24E-8274-FB69515AF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4150"/>
            <a:ext cx="527050" cy="34099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10" name="Gerade Verbindung 100">
            <a:extLst>
              <a:ext uri="{FF2B5EF4-FFF2-40B4-BE49-F238E27FC236}">
                <a16:creationId xmlns:a16="http://schemas.microsoft.com/office/drawing/2014/main" id="{902E1651-00EA-6DE0-23C5-2B269D246983}"/>
              </a:ext>
            </a:extLst>
          </p:cNvPr>
          <p:cNvCxnSpPr>
            <a:cxnSpLocks noChangeShapeType="1"/>
            <a:stCxn id="4107" idx="3"/>
            <a:endCxn id="2069" idx="1"/>
          </p:cNvCxnSpPr>
          <p:nvPr/>
        </p:nvCxnSpPr>
        <p:spPr bwMode="auto">
          <a:xfrm flipV="1">
            <a:off x="3092450" y="1901825"/>
            <a:ext cx="346075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Gerade Verbindung mit Pfeil 78">
            <a:extLst>
              <a:ext uri="{FF2B5EF4-FFF2-40B4-BE49-F238E27FC236}">
                <a16:creationId xmlns:a16="http://schemas.microsoft.com/office/drawing/2014/main" id="{A27E5D4B-66BA-6806-24B7-C583076C1E02}"/>
              </a:ext>
            </a:extLst>
          </p:cNvPr>
          <p:cNvCxnSpPr>
            <a:cxnSpLocks noChangeShapeType="1"/>
            <a:stCxn id="4098" idx="2"/>
            <a:endCxn id="4099" idx="0"/>
          </p:cNvCxnSpPr>
          <p:nvPr/>
        </p:nvCxnSpPr>
        <p:spPr bwMode="auto">
          <a:xfrm flipH="1">
            <a:off x="2143125" y="5472113"/>
            <a:ext cx="3175" cy="1735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Flussdiagramm: Verbindungsstelle 176">
            <a:extLst>
              <a:ext uri="{FF2B5EF4-FFF2-40B4-BE49-F238E27FC236}">
                <a16:creationId xmlns:a16="http://schemas.microsoft.com/office/drawing/2014/main" id="{28AAE8F8-77E7-DB4C-40E3-4695F647A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287338"/>
            <a:ext cx="360362" cy="360362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4113" name="Text Box 54">
            <a:extLst>
              <a:ext uri="{FF2B5EF4-FFF2-40B4-BE49-F238E27FC236}">
                <a16:creationId xmlns:a16="http://schemas.microsoft.com/office/drawing/2014/main" id="{7723043A-12B4-6E60-DC6C-89F5BAEF3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66713"/>
            <a:ext cx="3079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2" name="Text Box 31">
            <a:extLst>
              <a:ext uri="{FF2B5EF4-FFF2-40B4-BE49-F238E27FC236}">
                <a16:creationId xmlns:a16="http://schemas.microsoft.com/office/drawing/2014/main" id="{53CEECD2-C5F9-0FEE-879A-C7801829E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779838"/>
            <a:ext cx="4102100" cy="771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4 Herstellung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Ungestörtes Arbeiten möglichst ohne Unterbrechung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Umsetzung der Herstellungsanweisung, z. B. </a:t>
            </a:r>
          </a:p>
          <a:p>
            <a:pPr marL="361950" lvl="1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Einwaage des Wirkstoffs und der Hilfsstoffe</a:t>
            </a:r>
          </a:p>
          <a:p>
            <a:pPr marL="361950" lvl="1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Herstellung der Lösung mit Wasser für Injektionszwecke</a:t>
            </a:r>
          </a:p>
          <a:p>
            <a:pPr marL="361950" lvl="1" indent="-1841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de-DE" altLang="de-DE" sz="700" dirty="0">
                <a:latin typeface="Arial" pitchFamily="34" charset="0"/>
              </a:rPr>
              <a:t>Ggf. Schwebstoff-Filtration der Lösung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„Vier-Augen-Prinzip“ beachten (DCA/NRF I.2.3.2)</a:t>
            </a:r>
          </a:p>
        </p:txBody>
      </p:sp>
      <p:sp>
        <p:nvSpPr>
          <p:cNvPr id="63" name="Text Box 31">
            <a:extLst>
              <a:ext uri="{FF2B5EF4-FFF2-40B4-BE49-F238E27FC236}">
                <a16:creationId xmlns:a16="http://schemas.microsoft.com/office/drawing/2014/main" id="{A7342DD6-2F41-1FF8-B86A-E44F97B9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4676775"/>
            <a:ext cx="4121150" cy="1836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4.1 Herstellungsprotokoll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gemäß § 7 Abs. 1c ApBetrO</a:t>
            </a:r>
            <a:br>
              <a:rPr lang="de-DE" altLang="de-DE" sz="700" dirty="0">
                <a:latin typeface="Arial" pitchFamily="34" charset="0"/>
              </a:rPr>
            </a:br>
            <a:r>
              <a:rPr lang="de-DE" altLang="de-DE" sz="700" dirty="0">
                <a:latin typeface="Arial" pitchFamily="34" charset="0"/>
              </a:rPr>
              <a:t>(Arbeitsvorlagen DAC/NRF-Kapitel II)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Angaben im Herstellungsprotokoll: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Name des Patienten, ggf. des Arztes bzw. Herstellnummer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Bezeichnung des AM, Darreichungsform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Angabe der Herstellungsanweisung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Evtl. ergriffene Arbeitsschutz- und Hygienemaßnahmen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Ausgangsstoffe nach Art, Menge, Qualität, Charge oder Prüfnummer, Verfallsdatum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Primärpackmittel mit Charge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der Einwaagen (</a:t>
            </a:r>
            <a:r>
              <a:rPr lang="de-DE" altLang="de-DE" sz="700" dirty="0" err="1">
                <a:latin typeface="Arial" pitchFamily="34" charset="0"/>
              </a:rPr>
              <a:t>Ist+Soll</a:t>
            </a:r>
            <a:r>
              <a:rPr lang="de-DE" altLang="de-DE" sz="700" dirty="0">
                <a:latin typeface="Arial" pitchFamily="34" charset="0"/>
              </a:rPr>
              <a:t>) , ggf. Unterschrift bei „Vier-Augen-Prinzip“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Verwendete </a:t>
            </a:r>
            <a:r>
              <a:rPr lang="de-DE" altLang="de-DE" sz="700" dirty="0" err="1">
                <a:latin typeface="Arial" pitchFamily="34" charset="0"/>
              </a:rPr>
              <a:t>Waagentypen</a:t>
            </a:r>
            <a:endParaRPr lang="de-DE" altLang="de-DE" sz="700" dirty="0">
              <a:latin typeface="Arial" pitchFamily="34" charset="0"/>
            </a:endParaRP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Herstellungsparameter, z. B. Sterilisationsmethode mit Art, Temperatur, Dauer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Ergebnisse der Inprozesskontrollen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Herstellungsdatum, Herstellender, Aufbrauchsfrist, Laufzeit bei Einzeldosisbehältnissen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Kriterien der Freigabeprüfung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Besonderheiten der Etikettierung (evtl. Beispieletikett)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Datum, Unterschrift des verantwortlichen Apothekers</a:t>
            </a:r>
          </a:p>
        </p:txBody>
      </p:sp>
      <p:sp>
        <p:nvSpPr>
          <p:cNvPr id="4116" name="Freeform 24">
            <a:extLst>
              <a:ext uri="{FF2B5EF4-FFF2-40B4-BE49-F238E27FC236}">
                <a16:creationId xmlns:a16="http://schemas.microsoft.com/office/drawing/2014/main" id="{B5091F3B-83B6-4353-902D-BB3F13366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3794125"/>
            <a:ext cx="487363" cy="7397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7" name="Freeform 24">
            <a:extLst>
              <a:ext uri="{FF2B5EF4-FFF2-40B4-BE49-F238E27FC236}">
                <a16:creationId xmlns:a16="http://schemas.microsoft.com/office/drawing/2014/main" id="{57AB11F4-F61C-0F4F-C82A-20A033629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400" y="4679950"/>
            <a:ext cx="506413" cy="182403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18" name="Gerade Verbindung 100">
            <a:extLst>
              <a:ext uri="{FF2B5EF4-FFF2-40B4-BE49-F238E27FC236}">
                <a16:creationId xmlns:a16="http://schemas.microsoft.com/office/drawing/2014/main" id="{6A51B7C2-87DA-1A1B-6806-E8D1E16CB1E9}"/>
              </a:ext>
            </a:extLst>
          </p:cNvPr>
          <p:cNvCxnSpPr>
            <a:cxnSpLocks noChangeShapeType="1"/>
            <a:stCxn id="4098" idx="3"/>
            <a:endCxn id="63" idx="1"/>
          </p:cNvCxnSpPr>
          <p:nvPr/>
        </p:nvCxnSpPr>
        <p:spPr bwMode="auto">
          <a:xfrm>
            <a:off x="3117850" y="5218113"/>
            <a:ext cx="320675" cy="377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9" name="Gerade Verbindung 100">
            <a:extLst>
              <a:ext uri="{FF2B5EF4-FFF2-40B4-BE49-F238E27FC236}">
                <a16:creationId xmlns:a16="http://schemas.microsoft.com/office/drawing/2014/main" id="{48119F02-470B-F472-0189-AD5832042663}"/>
              </a:ext>
            </a:extLst>
          </p:cNvPr>
          <p:cNvCxnSpPr>
            <a:cxnSpLocks noChangeShapeType="1"/>
            <a:stCxn id="4098" idx="3"/>
            <a:endCxn id="62" idx="1"/>
          </p:cNvCxnSpPr>
          <p:nvPr/>
        </p:nvCxnSpPr>
        <p:spPr bwMode="auto">
          <a:xfrm flipV="1">
            <a:off x="3117850" y="4165600"/>
            <a:ext cx="320675" cy="1052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0" name="Gerade Verbindung mit Pfeil 78">
            <a:extLst>
              <a:ext uri="{FF2B5EF4-FFF2-40B4-BE49-F238E27FC236}">
                <a16:creationId xmlns:a16="http://schemas.microsoft.com/office/drawing/2014/main" id="{5ABB3648-89FF-56AF-FDCA-A9B7B4467C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5825" y="7577138"/>
            <a:ext cx="0" cy="882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1" name="Text Box 54">
            <a:extLst>
              <a:ext uri="{FF2B5EF4-FFF2-40B4-BE49-F238E27FC236}">
                <a16:creationId xmlns:a16="http://schemas.microsoft.com/office/drawing/2014/main" id="{C7B4AE5F-6597-7E82-AD66-C9F2B7A2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8518525"/>
            <a:ext cx="307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122" name="Flussdiagramm: Verbindungsstelle 176">
            <a:extLst>
              <a:ext uri="{FF2B5EF4-FFF2-40B4-BE49-F238E27FC236}">
                <a16:creationId xmlns:a16="http://schemas.microsoft.com/office/drawing/2014/main" id="{6C6F236C-C5F9-A980-B4A3-2C11195FE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8459788"/>
            <a:ext cx="360363" cy="360362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>
            <a:extLst>
              <a:ext uri="{FF2B5EF4-FFF2-40B4-BE49-F238E27FC236}">
                <a16:creationId xmlns:a16="http://schemas.microsoft.com/office/drawing/2014/main" id="{995D4167-FE16-A348-A1DD-63069FEE7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4443413"/>
            <a:ext cx="1800225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Ggf. Abfüllung in das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Abgabebehältnis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(§ 13 ApBetrO)</a:t>
            </a:r>
          </a:p>
        </p:txBody>
      </p:sp>
      <p:sp>
        <p:nvSpPr>
          <p:cNvPr id="6147" name="Text Box 10">
            <a:extLst>
              <a:ext uri="{FF2B5EF4-FFF2-40B4-BE49-F238E27FC236}">
                <a16:creationId xmlns:a16="http://schemas.microsoft.com/office/drawing/2014/main" id="{7BF27668-A137-6D21-3797-93D5793F2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5826125"/>
            <a:ext cx="1800225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6 Kennzeichnung des Abgabebehältnisses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(§14 ApBetrO)</a:t>
            </a:r>
          </a:p>
        </p:txBody>
      </p:sp>
      <p:sp>
        <p:nvSpPr>
          <p:cNvPr id="6148" name="Text Box 11">
            <a:extLst>
              <a:ext uri="{FF2B5EF4-FFF2-40B4-BE49-F238E27FC236}">
                <a16:creationId xmlns:a16="http://schemas.microsoft.com/office/drawing/2014/main" id="{1BE5F1FE-8BD2-F7AD-D4AC-6EE569019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7518400"/>
            <a:ext cx="1800225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7.2 Freigabeprüfung</a:t>
            </a:r>
          </a:p>
        </p:txBody>
      </p:sp>
      <p:sp>
        <p:nvSpPr>
          <p:cNvPr id="3080" name="Text Box 37">
            <a:extLst>
              <a:ext uri="{FF2B5EF4-FFF2-40B4-BE49-F238E27FC236}">
                <a16:creationId xmlns:a16="http://schemas.microsoft.com/office/drawing/2014/main" id="{BAEA282F-8D62-4E0A-C307-C08B54C5B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4483100"/>
            <a:ext cx="2951163" cy="28067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6 Kennzeichnung 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Name, Anschrift der abgebenden Apotheke, soweit unterschiedlich des Herstellers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Name des Patienten, Hinweis bei Tierarzneimittel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Inhalt nach Gewicht, Rauminhalt oder Stückzahl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Art der Anwendung, z. B. „zum Eintropfen in das Auge“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Gebrauchsanweisung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Wirkstoffe nach Art und Menge unter Beachtung der Derivate, wie Salze, Ester, </a:t>
            </a:r>
            <a:r>
              <a:rPr lang="de-DE" altLang="de-DE" sz="700" dirty="0" err="1">
                <a:latin typeface="Arial" pitchFamily="34" charset="0"/>
              </a:rPr>
              <a:t>Solvate</a:t>
            </a:r>
            <a:r>
              <a:rPr lang="de-DE" altLang="de-DE" sz="700" dirty="0">
                <a:latin typeface="Arial" pitchFamily="34" charset="0"/>
              </a:rPr>
              <a:t> u. ä. (Wirkstoffverbindung im FAM beachten) oder Bezeichnung des verwendeten FAM (Angaben möglichst in mg statt %)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Konservierungsmittel nach Art und Menge (</a:t>
            </a:r>
            <a:r>
              <a:rPr lang="de-DE" altLang="de-DE" sz="700" dirty="0" err="1">
                <a:latin typeface="Arial" pitchFamily="34" charset="0"/>
              </a:rPr>
              <a:t>Ph</a:t>
            </a:r>
            <a:r>
              <a:rPr lang="de-DE" altLang="de-DE" sz="700" dirty="0">
                <a:latin typeface="Arial" pitchFamily="34" charset="0"/>
              </a:rPr>
              <a:t>. Eur., NRF)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Sonstige Bestandteile nach der Art (auch bei standardisierten Rezepturen) oder Bezeichnung des verwendeten FAM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Herstellungsdatum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Laufzeit bei Einzeldosisbehältnissen („verwendbar bis“), Aufbrauchsfrist bei Mehrdosisbehältnissen („verwendbar bis“ mit Enddatum der Haltbarkeit nach Öffnen oder Herstellung der gebrauchsfertigen Lösung)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Soweit erforderlich, Hinweise auf besondere Vorsichtsmaßnahmen für die Aufbewahrung, Anwendung oder Entsorgung, z. B. vor Gebrauch schütteln, Aufbewahrungstemperatur, Hinweise auf Umweltgefahren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Bei Abfüllung der Zubereitung zur Anwendung am Auge in Spritzen der Hinweis „Nicht zur Injektion bestimmt“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Hinweis zum Umgang mit Kontaktlinsen: „Es wird empfohlen Kontaktlinsen vor der Anwendung herauszunehmen und frühestens nach  ca. 15 min wieder einzusetzen.</a:t>
            </a:r>
          </a:p>
        </p:txBody>
      </p:sp>
      <p:sp>
        <p:nvSpPr>
          <p:cNvPr id="6150" name="Line 45">
            <a:extLst>
              <a:ext uri="{FF2B5EF4-FFF2-40B4-BE49-F238E27FC236}">
                <a16:creationId xmlns:a16="http://schemas.microsoft.com/office/drawing/2014/main" id="{071E7373-6A39-88DB-EB30-83902456D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-1038225" y="6973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1" name="Line 47">
            <a:extLst>
              <a:ext uri="{FF2B5EF4-FFF2-40B4-BE49-F238E27FC236}">
                <a16:creationId xmlns:a16="http://schemas.microsoft.com/office/drawing/2014/main" id="{F6CC9850-AC88-E356-FFFF-C50767BA0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-1038225" y="6973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3C5A9DE1-70B9-E81E-ED2B-F86D0CDE2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3076575"/>
            <a:ext cx="18002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Inprozesskontrolle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ist ohne Mängel?</a:t>
            </a:r>
          </a:p>
        </p:txBody>
      </p:sp>
      <p:sp>
        <p:nvSpPr>
          <p:cNvPr id="6153" name="Freeform 7">
            <a:extLst>
              <a:ext uri="{FF2B5EF4-FFF2-40B4-BE49-F238E27FC236}">
                <a16:creationId xmlns:a16="http://schemas.microsoft.com/office/drawing/2014/main" id="{CC051C36-2510-AB5F-4701-FF7DD42DD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2838450"/>
            <a:ext cx="1800225" cy="8636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4" name="Freeform 68">
            <a:extLst>
              <a:ext uri="{FF2B5EF4-FFF2-40B4-BE49-F238E27FC236}">
                <a16:creationId xmlns:a16="http://schemas.microsoft.com/office/drawing/2014/main" id="{2925DE32-FD93-20BA-A9C4-38CB105B5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506913"/>
            <a:ext cx="1439862" cy="21590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5" name="Rechteck 72">
            <a:extLst>
              <a:ext uri="{FF2B5EF4-FFF2-40B4-BE49-F238E27FC236}">
                <a16:creationId xmlns:a16="http://schemas.microsoft.com/office/drawing/2014/main" id="{13E6032D-B958-FFDE-E236-922C78177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491038"/>
            <a:ext cx="14398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Ansatz vernichten</a:t>
            </a:r>
          </a:p>
        </p:txBody>
      </p:sp>
      <p:sp>
        <p:nvSpPr>
          <p:cNvPr id="6156" name="Text Box 11">
            <a:extLst>
              <a:ext uri="{FF2B5EF4-FFF2-40B4-BE49-F238E27FC236}">
                <a16:creationId xmlns:a16="http://schemas.microsoft.com/office/drawing/2014/main" id="{4BAFF9B5-5E60-5B64-98B8-C4B27E80B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7518400"/>
            <a:ext cx="1439862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Mängel beseitigen</a:t>
            </a:r>
          </a:p>
        </p:txBody>
      </p:sp>
      <p:sp>
        <p:nvSpPr>
          <p:cNvPr id="3090" name="Text Box 12">
            <a:extLst>
              <a:ext uri="{FF2B5EF4-FFF2-40B4-BE49-F238E27FC236}">
                <a16:creationId xmlns:a16="http://schemas.microsoft.com/office/drawing/2014/main" id="{66B9A367-C81F-18F2-3072-CABA9BC3C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775" y="5068888"/>
            <a:ext cx="1547813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de-DE" altLang="de-DE" sz="900" b="1" dirty="0">
                <a:latin typeface="Arial" pitchFamily="34" charset="0"/>
              </a:rPr>
              <a:t>Verweis auf Leitlinie zur Qualitätssicherung</a:t>
            </a:r>
          </a:p>
          <a:p>
            <a:pPr marL="87313" indent="-87313" 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Prüfung und Lagerung der Primärpackmittel </a:t>
            </a:r>
          </a:p>
        </p:txBody>
      </p:sp>
      <p:sp>
        <p:nvSpPr>
          <p:cNvPr id="6158" name="Freeform 68">
            <a:extLst>
              <a:ext uri="{FF2B5EF4-FFF2-40B4-BE49-F238E27FC236}">
                <a16:creationId xmlns:a16="http://schemas.microsoft.com/office/drawing/2014/main" id="{A4425FCE-8F68-ABF6-FE55-42C206D2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075238"/>
            <a:ext cx="1439863" cy="58420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9" name="Freeform 68">
            <a:extLst>
              <a:ext uri="{FF2B5EF4-FFF2-40B4-BE49-F238E27FC236}">
                <a16:creationId xmlns:a16="http://schemas.microsoft.com/office/drawing/2014/main" id="{6241FDD2-BFDE-B9FD-5F21-80C48E878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9353550"/>
            <a:ext cx="1800225" cy="360363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0" name="Text Box 12">
            <a:extLst>
              <a:ext uri="{FF2B5EF4-FFF2-40B4-BE49-F238E27FC236}">
                <a16:creationId xmlns:a16="http://schemas.microsoft.com/office/drawing/2014/main" id="{5FD7BE00-8C83-644C-E2AA-4A709831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9353550"/>
            <a:ext cx="18002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Rezepturarzneimittel zur Abgabe freigegeben</a:t>
            </a:r>
            <a:endParaRPr lang="de-DE" altLang="de-DE" sz="900">
              <a:latin typeface="Arial" panose="020B0604020202020204" pitchFamily="34" charset="0"/>
            </a:endParaRPr>
          </a:p>
        </p:txBody>
      </p:sp>
      <p:sp>
        <p:nvSpPr>
          <p:cNvPr id="3094" name="Text Box 37">
            <a:extLst>
              <a:ext uri="{FF2B5EF4-FFF2-40B4-BE49-F238E27FC236}">
                <a16:creationId xmlns:a16="http://schemas.microsoft.com/office/drawing/2014/main" id="{455745D6-0FA0-AD8B-4AA9-4C1F7246A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7381875"/>
            <a:ext cx="2952750" cy="1062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7.2 Prüfung der Freigabe der Zubereitungen zur Anwendung am Auge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Prüfung jedes Rezepturarzneimittels vor der Abgabe durch den Apotheker: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Übereinstimmung mit der Rezepturanforderung/Verordnung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Ergebnis der Inprozesskontrolle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Sensorische (organoleptische) Prüfung des Endproduktes, z. B. visuelle Beurteilung auf Schwebeteilchen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beigelegte Applikationshilfen</a:t>
            </a:r>
          </a:p>
        </p:txBody>
      </p:sp>
      <p:sp>
        <p:nvSpPr>
          <p:cNvPr id="6162" name="Freeform 24">
            <a:extLst>
              <a:ext uri="{FF2B5EF4-FFF2-40B4-BE49-F238E27FC236}">
                <a16:creationId xmlns:a16="http://schemas.microsoft.com/office/drawing/2014/main" id="{74F97DA2-615D-E501-0742-8A7C10029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7378700"/>
            <a:ext cx="539750" cy="10398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3" name="Text Box 5">
            <a:extLst>
              <a:ext uri="{FF2B5EF4-FFF2-40B4-BE49-F238E27FC236}">
                <a16:creationId xmlns:a16="http://schemas.microsoft.com/office/drawing/2014/main" id="{950FCCBF-5195-4811-56DF-60341E553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1217613"/>
            <a:ext cx="1800225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4.2 Durchführung der Inprozesskontrollen</a:t>
            </a:r>
          </a:p>
        </p:txBody>
      </p:sp>
      <p:sp>
        <p:nvSpPr>
          <p:cNvPr id="6164" name="Text Box 31">
            <a:extLst>
              <a:ext uri="{FF2B5EF4-FFF2-40B4-BE49-F238E27FC236}">
                <a16:creationId xmlns:a16="http://schemas.microsoft.com/office/drawing/2014/main" id="{A1718F01-A9FB-C2DE-4ECC-C8D12A351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388" y="3157538"/>
            <a:ext cx="14398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Bei Mängeln diensthabenden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Apotheker hinzuziehen</a:t>
            </a:r>
          </a:p>
        </p:txBody>
      </p:sp>
      <p:sp>
        <p:nvSpPr>
          <p:cNvPr id="6165" name="Freeform 24">
            <a:extLst>
              <a:ext uri="{FF2B5EF4-FFF2-40B4-BE49-F238E27FC236}">
                <a16:creationId xmlns:a16="http://schemas.microsoft.com/office/drawing/2014/main" id="{CC83B325-EA04-3F93-34AA-5D959C87C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3138488"/>
            <a:ext cx="539750" cy="2873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6" name="Freeform 7">
            <a:extLst>
              <a:ext uri="{FF2B5EF4-FFF2-40B4-BE49-F238E27FC236}">
                <a16:creationId xmlns:a16="http://schemas.microsoft.com/office/drawing/2014/main" id="{E46A12FE-E839-A36C-16C8-BF4C21812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2841625"/>
            <a:ext cx="1800225" cy="8636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7" name="Text Box 8">
            <a:extLst>
              <a:ext uri="{FF2B5EF4-FFF2-40B4-BE49-F238E27FC236}">
                <a16:creationId xmlns:a16="http://schemas.microsoft.com/office/drawing/2014/main" id="{A04576FB-072F-026A-BAC2-1414EF96E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3035300"/>
            <a:ext cx="17986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Sind die Mängel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nachträglich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zu beseitigen?</a:t>
            </a:r>
          </a:p>
        </p:txBody>
      </p:sp>
      <p:sp>
        <p:nvSpPr>
          <p:cNvPr id="6168" name="Text Box 5">
            <a:extLst>
              <a:ext uri="{FF2B5EF4-FFF2-40B4-BE49-F238E27FC236}">
                <a16:creationId xmlns:a16="http://schemas.microsoft.com/office/drawing/2014/main" id="{88645FAA-44FA-D57E-343B-EABDCA2B7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1889125"/>
            <a:ext cx="1470025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Mängel beseitigen</a:t>
            </a:r>
          </a:p>
        </p:txBody>
      </p:sp>
      <p:sp>
        <p:nvSpPr>
          <p:cNvPr id="6169" name="Text Box 53">
            <a:extLst>
              <a:ext uri="{FF2B5EF4-FFF2-40B4-BE49-F238E27FC236}">
                <a16:creationId xmlns:a16="http://schemas.microsoft.com/office/drawing/2014/main" id="{A3B0B53F-AB72-22FE-4DA5-7C6F296D1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2341563"/>
            <a:ext cx="8128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Nachbesserung möglich</a:t>
            </a:r>
          </a:p>
        </p:txBody>
      </p:sp>
      <p:sp>
        <p:nvSpPr>
          <p:cNvPr id="6170" name="Text Box 53">
            <a:extLst>
              <a:ext uri="{FF2B5EF4-FFF2-40B4-BE49-F238E27FC236}">
                <a16:creationId xmlns:a16="http://schemas.microsoft.com/office/drawing/2014/main" id="{6488A2E5-296B-1892-D5AB-8D80B4F49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00" y="3290888"/>
            <a:ext cx="703263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Mängel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festgestellt</a:t>
            </a:r>
          </a:p>
        </p:txBody>
      </p:sp>
      <p:sp>
        <p:nvSpPr>
          <p:cNvPr id="6171" name="Text Box 53">
            <a:extLst>
              <a:ext uri="{FF2B5EF4-FFF2-40B4-BE49-F238E27FC236}">
                <a16:creationId xmlns:a16="http://schemas.microsoft.com/office/drawing/2014/main" id="{151D774D-13B5-A3DF-449A-674EA57BF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3884613"/>
            <a:ext cx="703263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Keine Mängel festgestellt</a:t>
            </a:r>
          </a:p>
        </p:txBody>
      </p:sp>
      <p:sp>
        <p:nvSpPr>
          <p:cNvPr id="6172" name="Text Box 53">
            <a:extLst>
              <a:ext uri="{FF2B5EF4-FFF2-40B4-BE49-F238E27FC236}">
                <a16:creationId xmlns:a16="http://schemas.microsoft.com/office/drawing/2014/main" id="{B97E2702-D34B-679B-E135-9A99DD6AD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3916363"/>
            <a:ext cx="9715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Keine Nach-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besserung möglich</a:t>
            </a:r>
          </a:p>
        </p:txBody>
      </p:sp>
      <p:sp>
        <p:nvSpPr>
          <p:cNvPr id="6173" name="Freeform 7">
            <a:extLst>
              <a:ext uri="{FF2B5EF4-FFF2-40B4-BE49-F238E27FC236}">
                <a16:creationId xmlns:a16="http://schemas.microsoft.com/office/drawing/2014/main" id="{D26C7EE8-4972-2EA8-8D19-BD008999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8093075"/>
            <a:ext cx="1800225" cy="865188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74" name="Text Box 8">
            <a:extLst>
              <a:ext uri="{FF2B5EF4-FFF2-40B4-BE49-F238E27FC236}">
                <a16:creationId xmlns:a16="http://schemas.microsoft.com/office/drawing/2014/main" id="{8F7CC3E3-11B8-AE1F-D0CC-BC480031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8331200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Freigabeprüfung ist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ohne Mängel?</a:t>
            </a:r>
          </a:p>
        </p:txBody>
      </p:sp>
      <p:sp>
        <p:nvSpPr>
          <p:cNvPr id="6175" name="Text Box 8">
            <a:extLst>
              <a:ext uri="{FF2B5EF4-FFF2-40B4-BE49-F238E27FC236}">
                <a16:creationId xmlns:a16="http://schemas.microsoft.com/office/drawing/2014/main" id="{068C0449-E6E9-54A8-450B-892ABF0D7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8261350"/>
            <a:ext cx="17986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Sind die Mängel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nachträglich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zu beseitigen?</a:t>
            </a:r>
          </a:p>
        </p:txBody>
      </p:sp>
      <p:sp>
        <p:nvSpPr>
          <p:cNvPr id="6176" name="Freeform 7">
            <a:extLst>
              <a:ext uri="{FF2B5EF4-FFF2-40B4-BE49-F238E27FC236}">
                <a16:creationId xmlns:a16="http://schemas.microsoft.com/office/drawing/2014/main" id="{545EA4D8-3E97-3F74-B973-16A8A17A1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8088313"/>
            <a:ext cx="1800225" cy="8636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77" name="Rechteck 72">
            <a:extLst>
              <a:ext uri="{FF2B5EF4-FFF2-40B4-BE49-F238E27FC236}">
                <a16:creationId xmlns:a16="http://schemas.microsoft.com/office/drawing/2014/main" id="{70C8A866-0211-0845-017B-45FFCAD2C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9353550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Rezepturarzneimittel vernichten</a:t>
            </a:r>
          </a:p>
        </p:txBody>
      </p:sp>
      <p:sp>
        <p:nvSpPr>
          <p:cNvPr id="6178" name="Freeform 68">
            <a:extLst>
              <a:ext uri="{FF2B5EF4-FFF2-40B4-BE49-F238E27FC236}">
                <a16:creationId xmlns:a16="http://schemas.microsoft.com/office/drawing/2014/main" id="{D6324FBD-5087-F6F9-4C2A-894E9A75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9355138"/>
            <a:ext cx="1798638" cy="35877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79" name="Text Box 53">
            <a:extLst>
              <a:ext uri="{FF2B5EF4-FFF2-40B4-BE49-F238E27FC236}">
                <a16:creationId xmlns:a16="http://schemas.microsoft.com/office/drawing/2014/main" id="{B3839D9C-085E-2A44-47EA-18D4520E3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7816850"/>
            <a:ext cx="7477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Nachbesserung möglich</a:t>
            </a:r>
          </a:p>
        </p:txBody>
      </p:sp>
      <p:sp>
        <p:nvSpPr>
          <p:cNvPr id="6180" name="Text Box 53">
            <a:extLst>
              <a:ext uri="{FF2B5EF4-FFF2-40B4-BE49-F238E27FC236}">
                <a16:creationId xmlns:a16="http://schemas.microsoft.com/office/drawing/2014/main" id="{AF8F0F98-CE22-3929-93EC-E583FF257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8953500"/>
            <a:ext cx="971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keine Nachbesserung möglich</a:t>
            </a:r>
          </a:p>
        </p:txBody>
      </p:sp>
      <p:sp>
        <p:nvSpPr>
          <p:cNvPr id="6181" name="Text Box 53">
            <a:extLst>
              <a:ext uri="{FF2B5EF4-FFF2-40B4-BE49-F238E27FC236}">
                <a16:creationId xmlns:a16="http://schemas.microsoft.com/office/drawing/2014/main" id="{93B97EB0-6BB4-CEAA-2D9F-1D9C97E04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8513763"/>
            <a:ext cx="6937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Mängel 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festgestellt</a:t>
            </a:r>
          </a:p>
        </p:txBody>
      </p:sp>
      <p:cxnSp>
        <p:nvCxnSpPr>
          <p:cNvPr id="6182" name="Gerade Verbindung mit Pfeil 101">
            <a:extLst>
              <a:ext uri="{FF2B5EF4-FFF2-40B4-BE49-F238E27FC236}">
                <a16:creationId xmlns:a16="http://schemas.microsoft.com/office/drawing/2014/main" id="{9F531009-EFBE-C9B7-3725-90125D20A2C9}"/>
              </a:ext>
            </a:extLst>
          </p:cNvPr>
          <p:cNvCxnSpPr>
            <a:cxnSpLocks noChangeShapeType="1"/>
            <a:stCxn id="6147" idx="2"/>
            <a:endCxn id="6148" idx="0"/>
          </p:cNvCxnSpPr>
          <p:nvPr/>
        </p:nvCxnSpPr>
        <p:spPr bwMode="auto">
          <a:xfrm>
            <a:off x="3167063" y="6334125"/>
            <a:ext cx="0" cy="1184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3" name="Freeform 24">
            <a:extLst>
              <a:ext uri="{FF2B5EF4-FFF2-40B4-BE49-F238E27FC236}">
                <a16:creationId xmlns:a16="http://schemas.microsoft.com/office/drawing/2014/main" id="{ADD3BDD8-2726-7932-D98F-C4750CCC8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263" y="9469438"/>
            <a:ext cx="539750" cy="1444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84" name="Textfeld 103">
            <a:extLst>
              <a:ext uri="{FF2B5EF4-FFF2-40B4-BE49-F238E27FC236}">
                <a16:creationId xmlns:a16="http://schemas.microsoft.com/office/drawing/2014/main" id="{D8A037DD-4A52-D6E6-7334-A0AB74685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3" y="9432925"/>
            <a:ext cx="295751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Dokumentation der Freigabe</a:t>
            </a:r>
          </a:p>
        </p:txBody>
      </p:sp>
      <p:cxnSp>
        <p:nvCxnSpPr>
          <p:cNvPr id="6185" name="Gerade Verbindung mit Pfeil 121">
            <a:extLst>
              <a:ext uri="{FF2B5EF4-FFF2-40B4-BE49-F238E27FC236}">
                <a16:creationId xmlns:a16="http://schemas.microsoft.com/office/drawing/2014/main" id="{B4030CE9-83BA-1C4F-26DA-C6A9EB6D5745}"/>
              </a:ext>
            </a:extLst>
          </p:cNvPr>
          <p:cNvCxnSpPr>
            <a:cxnSpLocks noChangeShapeType="1"/>
            <a:stCxn id="6146" idx="2"/>
            <a:endCxn id="6147" idx="0"/>
          </p:cNvCxnSpPr>
          <p:nvPr/>
        </p:nvCxnSpPr>
        <p:spPr bwMode="auto">
          <a:xfrm>
            <a:off x="3167063" y="4951413"/>
            <a:ext cx="0" cy="8747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6" name="Freeform 24">
            <a:extLst>
              <a:ext uri="{FF2B5EF4-FFF2-40B4-BE49-F238E27FC236}">
                <a16:creationId xmlns:a16="http://schemas.microsoft.com/office/drawing/2014/main" id="{6C01D5D9-561E-A958-432A-01DB54BB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491038"/>
            <a:ext cx="539750" cy="27813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87" name="Flussdiagramm: Verbindungsstelle 176">
            <a:extLst>
              <a:ext uri="{FF2B5EF4-FFF2-40B4-BE49-F238E27FC236}">
                <a16:creationId xmlns:a16="http://schemas.microsoft.com/office/drawing/2014/main" id="{1EAA4D92-2677-04D5-7098-A6BA48EC3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354013"/>
            <a:ext cx="360362" cy="360362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6188" name="Text Box 54">
            <a:extLst>
              <a:ext uri="{FF2B5EF4-FFF2-40B4-BE49-F238E27FC236}">
                <a16:creationId xmlns:a16="http://schemas.microsoft.com/office/drawing/2014/main" id="{468A0B73-B0E0-5FBD-41C3-9F2FF0328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0" y="425450"/>
            <a:ext cx="307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 b="1">
                <a:latin typeface="Arial" panose="020B0604020202020204" pitchFamily="34" charset="0"/>
              </a:rPr>
              <a:t>B</a:t>
            </a:r>
          </a:p>
        </p:txBody>
      </p:sp>
      <p:cxnSp>
        <p:nvCxnSpPr>
          <p:cNvPr id="6189" name="Gerade Verbindung mit Pfeil 2">
            <a:extLst>
              <a:ext uri="{FF2B5EF4-FFF2-40B4-BE49-F238E27FC236}">
                <a16:creationId xmlns:a16="http://schemas.microsoft.com/office/drawing/2014/main" id="{BA6D9F83-5952-1699-17B2-0EE1F6B1ACFC}"/>
              </a:ext>
            </a:extLst>
          </p:cNvPr>
          <p:cNvCxnSpPr>
            <a:cxnSpLocks noChangeShapeType="1"/>
            <a:stCxn id="6187" idx="4"/>
            <a:endCxn id="6163" idx="0"/>
          </p:cNvCxnSpPr>
          <p:nvPr/>
        </p:nvCxnSpPr>
        <p:spPr bwMode="auto">
          <a:xfrm>
            <a:off x="3167063" y="714375"/>
            <a:ext cx="0" cy="503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0" name="Freeform 24">
            <a:extLst>
              <a:ext uri="{FF2B5EF4-FFF2-40B4-BE49-F238E27FC236}">
                <a16:creationId xmlns:a16="http://schemas.microsoft.com/office/drawing/2014/main" id="{DB70B18A-9C8B-3CE2-C2D9-D8D9C5D71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936625"/>
            <a:ext cx="539750" cy="9525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91" name="Text Box 31">
            <a:extLst>
              <a:ext uri="{FF2B5EF4-FFF2-40B4-BE49-F238E27FC236}">
                <a16:creationId xmlns:a16="http://schemas.microsoft.com/office/drawing/2014/main" id="{0AC231F2-8246-D26B-CDE6-618C8D253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936625"/>
            <a:ext cx="2916237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4.2 Inprozesskontrollen</a:t>
            </a:r>
          </a:p>
          <a:p>
            <a:pPr>
              <a:lnSpc>
                <a:spcPct val="90000"/>
              </a:lnSpc>
            </a:pPr>
            <a:r>
              <a:rPr lang="de-DE" altLang="de-DE" sz="700" u="sng">
                <a:latin typeface="Arial" panose="020B0604020202020204" pitchFamily="34" charset="0"/>
              </a:rPr>
              <a:t>Beispiele für Inprozesskontrollen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Visuelle Beurteilung der Klarheit und Farbe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Prüfung des pH-Wertes vor der Bakterienfiltration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Unversehrtheit des Sterilschutzbeutels bei Verwendung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vorsterilisierter Behältnisse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Schwebeteilchen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Filterintegritätsprüfung durch Blasendrucktest bei der Sterilfiltration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(Bubble-Point-Test)</a:t>
            </a:r>
          </a:p>
        </p:txBody>
      </p:sp>
      <p:cxnSp>
        <p:nvCxnSpPr>
          <p:cNvPr id="6192" name="Gerade Verbindung mit Pfeil 12">
            <a:extLst>
              <a:ext uri="{FF2B5EF4-FFF2-40B4-BE49-F238E27FC236}">
                <a16:creationId xmlns:a16="http://schemas.microsoft.com/office/drawing/2014/main" id="{7B6A050A-C522-7CE8-C724-F698740C9989}"/>
              </a:ext>
            </a:extLst>
          </p:cNvPr>
          <p:cNvCxnSpPr>
            <a:cxnSpLocks noChangeShapeType="1"/>
            <a:stCxn id="6163" idx="2"/>
          </p:cNvCxnSpPr>
          <p:nvPr/>
        </p:nvCxnSpPr>
        <p:spPr bwMode="auto">
          <a:xfrm flipH="1">
            <a:off x="3167063" y="1587500"/>
            <a:ext cx="0" cy="1250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3" name="Gerade Verbindung mit Pfeil 19">
            <a:extLst>
              <a:ext uri="{FF2B5EF4-FFF2-40B4-BE49-F238E27FC236}">
                <a16:creationId xmlns:a16="http://schemas.microsoft.com/office/drawing/2014/main" id="{E0B4203D-9913-849D-B774-53B1F06D6C86}"/>
              </a:ext>
            </a:extLst>
          </p:cNvPr>
          <p:cNvCxnSpPr>
            <a:cxnSpLocks noChangeShapeType="1"/>
            <a:stCxn id="6146" idx="0"/>
          </p:cNvCxnSpPr>
          <p:nvPr/>
        </p:nvCxnSpPr>
        <p:spPr bwMode="auto">
          <a:xfrm flipV="1">
            <a:off x="3167063" y="3713163"/>
            <a:ext cx="0" cy="730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4" name="Gerade Verbindung mit Pfeil 3151">
            <a:extLst>
              <a:ext uri="{FF2B5EF4-FFF2-40B4-BE49-F238E27FC236}">
                <a16:creationId xmlns:a16="http://schemas.microsoft.com/office/drawing/2014/main" id="{E2F5FF4F-7D0A-152E-4735-B87E7A8E21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0775" y="3711575"/>
            <a:ext cx="4763" cy="793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5" name="Gerade Verbindung mit Pfeil 3155">
            <a:extLst>
              <a:ext uri="{FF2B5EF4-FFF2-40B4-BE49-F238E27FC236}">
                <a16:creationId xmlns:a16="http://schemas.microsoft.com/office/drawing/2014/main" id="{77710923-3F0C-7FE0-B799-E6792D4FE477}"/>
              </a:ext>
            </a:extLst>
          </p:cNvPr>
          <p:cNvCxnSpPr>
            <a:cxnSpLocks noChangeShapeType="1"/>
            <a:endCxn id="6168" idx="2"/>
          </p:cNvCxnSpPr>
          <p:nvPr/>
        </p:nvCxnSpPr>
        <p:spPr bwMode="auto">
          <a:xfrm flipV="1">
            <a:off x="1136650" y="2119313"/>
            <a:ext cx="0" cy="7191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6" name="Gerade Verbindung 3161">
            <a:extLst>
              <a:ext uri="{FF2B5EF4-FFF2-40B4-BE49-F238E27FC236}">
                <a16:creationId xmlns:a16="http://schemas.microsoft.com/office/drawing/2014/main" id="{EC8A2EB9-24D0-BD36-A962-57A1AC01EE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78288" y="3268663"/>
            <a:ext cx="420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7" name="Gerade Verbindung 3164">
            <a:extLst>
              <a:ext uri="{FF2B5EF4-FFF2-40B4-BE49-F238E27FC236}">
                <a16:creationId xmlns:a16="http://schemas.microsoft.com/office/drawing/2014/main" id="{4AB92D0F-D8AA-2F22-CECE-DC119BE318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39975" y="4951413"/>
            <a:ext cx="0" cy="117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8" name="Text Box 53">
            <a:extLst>
              <a:ext uri="{FF2B5EF4-FFF2-40B4-BE49-F238E27FC236}">
                <a16:creationId xmlns:a16="http://schemas.microsoft.com/office/drawing/2014/main" id="{E1AA7779-09E2-90E3-0F81-918980D9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8959850"/>
            <a:ext cx="7032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keine Mängel festgestellt</a:t>
            </a:r>
          </a:p>
        </p:txBody>
      </p:sp>
      <p:cxnSp>
        <p:nvCxnSpPr>
          <p:cNvPr id="6199" name="Gerade Verbindung mit Pfeil 69">
            <a:extLst>
              <a:ext uri="{FF2B5EF4-FFF2-40B4-BE49-F238E27FC236}">
                <a16:creationId xmlns:a16="http://schemas.microsoft.com/office/drawing/2014/main" id="{0E932BDD-1B9E-2183-56EC-F363EC88AF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67063" y="8958263"/>
            <a:ext cx="0" cy="396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0" name="Gerade Verbindung mit Pfeil 71">
            <a:extLst>
              <a:ext uri="{FF2B5EF4-FFF2-40B4-BE49-F238E27FC236}">
                <a16:creationId xmlns:a16="http://schemas.microsoft.com/office/drawing/2014/main" id="{D800267E-18AA-92E9-ACC4-820CCD808A67}"/>
              </a:ext>
            </a:extLst>
          </p:cNvPr>
          <p:cNvCxnSpPr>
            <a:cxnSpLocks noChangeShapeType="1"/>
            <a:stCxn id="6148" idx="2"/>
          </p:cNvCxnSpPr>
          <p:nvPr/>
        </p:nvCxnSpPr>
        <p:spPr bwMode="auto">
          <a:xfrm>
            <a:off x="3167063" y="7748588"/>
            <a:ext cx="0" cy="346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1" name="Gerade Verbindung mit Pfeil 146">
            <a:extLst>
              <a:ext uri="{FF2B5EF4-FFF2-40B4-BE49-F238E27FC236}">
                <a16:creationId xmlns:a16="http://schemas.microsoft.com/office/drawing/2014/main" id="{4082B493-3069-AED8-2B33-FB24D961D56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130300" y="7735888"/>
            <a:ext cx="1588" cy="358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2" name="Gerade Verbindung mit Pfeil 84">
            <a:extLst>
              <a:ext uri="{FF2B5EF4-FFF2-40B4-BE49-F238E27FC236}">
                <a16:creationId xmlns:a16="http://schemas.microsoft.com/office/drawing/2014/main" id="{4CC9EE34-AF16-3B96-5C1B-B1F6AA86634A}"/>
              </a:ext>
            </a:extLst>
          </p:cNvPr>
          <p:cNvCxnSpPr>
            <a:cxnSpLocks noChangeShapeType="1"/>
            <a:endCxn id="6177" idx="0"/>
          </p:cNvCxnSpPr>
          <p:nvPr/>
        </p:nvCxnSpPr>
        <p:spPr bwMode="auto">
          <a:xfrm>
            <a:off x="1117600" y="8956675"/>
            <a:ext cx="3175" cy="396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3" name="Gewinkelte Verbindung 87">
            <a:extLst>
              <a:ext uri="{FF2B5EF4-FFF2-40B4-BE49-F238E27FC236}">
                <a16:creationId xmlns:a16="http://schemas.microsoft.com/office/drawing/2014/main" id="{2F9E5844-4426-CBCB-4D3A-9B846871AE5A}"/>
              </a:ext>
            </a:extLst>
          </p:cNvPr>
          <p:cNvCxnSpPr>
            <a:cxnSpLocks noChangeShapeType="1"/>
            <a:stCxn id="6160" idx="3"/>
            <a:endCxn id="6184" idx="1"/>
          </p:cNvCxnSpPr>
          <p:nvPr/>
        </p:nvCxnSpPr>
        <p:spPr bwMode="auto">
          <a:xfrm flipV="1">
            <a:off x="4067175" y="9532938"/>
            <a:ext cx="446088" cy="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4" name="Gerade Verbindung 100">
            <a:extLst>
              <a:ext uri="{FF2B5EF4-FFF2-40B4-BE49-F238E27FC236}">
                <a16:creationId xmlns:a16="http://schemas.microsoft.com/office/drawing/2014/main" id="{FA750D0B-BD6E-6878-B61F-808743A40E03}"/>
              </a:ext>
            </a:extLst>
          </p:cNvPr>
          <p:cNvCxnSpPr>
            <a:cxnSpLocks noChangeShapeType="1"/>
            <a:stCxn id="6163" idx="3"/>
            <a:endCxn id="6191" idx="1"/>
          </p:cNvCxnSpPr>
          <p:nvPr/>
        </p:nvCxnSpPr>
        <p:spPr bwMode="auto">
          <a:xfrm>
            <a:off x="4067175" y="1401763"/>
            <a:ext cx="433388" cy="174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5" name="Gewinkelter Verbinder 4096">
            <a:extLst>
              <a:ext uri="{FF2B5EF4-FFF2-40B4-BE49-F238E27FC236}">
                <a16:creationId xmlns:a16="http://schemas.microsoft.com/office/drawing/2014/main" id="{6D98E954-E473-9BE4-48C6-30AAEB1AA9C1}"/>
              </a:ext>
            </a:extLst>
          </p:cNvPr>
          <p:cNvCxnSpPr>
            <a:cxnSpLocks noChangeShapeType="1"/>
            <a:stCxn id="6168" idx="0"/>
            <a:endCxn id="6163" idx="1"/>
          </p:cNvCxnSpPr>
          <p:nvPr/>
        </p:nvCxnSpPr>
        <p:spPr bwMode="auto">
          <a:xfrm rot="5400000" flipH="1" flipV="1">
            <a:off x="1458119" y="1080294"/>
            <a:ext cx="487362" cy="11303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6" name="Gerade Verbindung 100">
            <a:extLst>
              <a:ext uri="{FF2B5EF4-FFF2-40B4-BE49-F238E27FC236}">
                <a16:creationId xmlns:a16="http://schemas.microsoft.com/office/drawing/2014/main" id="{B27C069D-1CC6-D5D6-34A9-FC6F04221E30}"/>
              </a:ext>
            </a:extLst>
          </p:cNvPr>
          <p:cNvCxnSpPr>
            <a:cxnSpLocks noChangeShapeType="1"/>
            <a:stCxn id="6147" idx="3"/>
            <a:endCxn id="3080" idx="1"/>
          </p:cNvCxnSpPr>
          <p:nvPr/>
        </p:nvCxnSpPr>
        <p:spPr bwMode="auto">
          <a:xfrm flipV="1">
            <a:off x="4067175" y="5886450"/>
            <a:ext cx="431800" cy="193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07" name="Gerade Verbindung mit Pfeil 6143">
            <a:extLst>
              <a:ext uri="{FF2B5EF4-FFF2-40B4-BE49-F238E27FC236}">
                <a16:creationId xmlns:a16="http://schemas.microsoft.com/office/drawing/2014/main" id="{7A5D0F72-2E05-A384-2ADB-556888449056}"/>
              </a:ext>
            </a:extLst>
          </p:cNvPr>
          <p:cNvCxnSpPr>
            <a:cxnSpLocks/>
          </p:cNvCxnSpPr>
          <p:nvPr/>
        </p:nvCxnSpPr>
        <p:spPr bwMode="auto">
          <a:xfrm flipH="1">
            <a:off x="2028825" y="3267075"/>
            <a:ext cx="2381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08" name="Gerade Verbindung mit Pfeil 3087">
            <a:extLst>
              <a:ext uri="{FF2B5EF4-FFF2-40B4-BE49-F238E27FC236}">
                <a16:creationId xmlns:a16="http://schemas.microsoft.com/office/drawing/2014/main" id="{53CA2FDA-8D13-CF38-032B-6C92CD657E1B}"/>
              </a:ext>
            </a:extLst>
          </p:cNvPr>
          <p:cNvCxnSpPr>
            <a:cxnSpLocks/>
            <a:stCxn id="6174" idx="1"/>
          </p:cNvCxnSpPr>
          <p:nvPr/>
        </p:nvCxnSpPr>
        <p:spPr bwMode="auto">
          <a:xfrm flipH="1" flipV="1">
            <a:off x="2028825" y="8513763"/>
            <a:ext cx="2381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09" name="Gerade Verbindung mit Pfeil 3091">
            <a:extLst>
              <a:ext uri="{FF2B5EF4-FFF2-40B4-BE49-F238E27FC236}">
                <a16:creationId xmlns:a16="http://schemas.microsoft.com/office/drawing/2014/main" id="{84560A50-20BF-A996-0D9A-12790DE7C625}"/>
              </a:ext>
            </a:extLst>
          </p:cNvPr>
          <p:cNvCxnSpPr>
            <a:cxnSpLocks noChangeShapeType="1"/>
            <a:stCxn id="6156" idx="3"/>
            <a:endCxn id="6148" idx="1"/>
          </p:cNvCxnSpPr>
          <p:nvPr/>
        </p:nvCxnSpPr>
        <p:spPr bwMode="auto">
          <a:xfrm>
            <a:off x="1841500" y="7626350"/>
            <a:ext cx="425450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10" name="Gerader Verbinder 3095">
            <a:extLst>
              <a:ext uri="{FF2B5EF4-FFF2-40B4-BE49-F238E27FC236}">
                <a16:creationId xmlns:a16="http://schemas.microsoft.com/office/drawing/2014/main" id="{2A2C5B59-110B-C8A1-592F-6D2BDC3794B8}"/>
              </a:ext>
            </a:extLst>
          </p:cNvPr>
          <p:cNvCxnSpPr>
            <a:cxnSpLocks/>
            <a:stCxn id="6148" idx="3"/>
          </p:cNvCxnSpPr>
          <p:nvPr/>
        </p:nvCxnSpPr>
        <p:spPr bwMode="auto">
          <a:xfrm>
            <a:off x="4067175" y="7632700"/>
            <a:ext cx="430213" cy="287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Microsoft Office PowerPoint</Application>
  <PresentationFormat>Benutzerdefiniert</PresentationFormat>
  <Paragraphs>213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Courier New</vt:lpstr>
      <vt:lpstr>StarBats</vt:lpstr>
      <vt:lpstr>Times New Roman</vt:lpstr>
      <vt:lpstr>Standarddesign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Reimer, Elisabeth</cp:lastModifiedBy>
  <cp:revision>88</cp:revision>
  <cp:lastPrinted>2018-07-09T14:21:09Z</cp:lastPrinted>
  <dcterms:created xsi:type="dcterms:W3CDTF">2002-12-09T13:29:54Z</dcterms:created>
  <dcterms:modified xsi:type="dcterms:W3CDTF">2023-06-09T14:25:27Z</dcterms:modified>
</cp:coreProperties>
</file>